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4"/>
  </p:notesMasterIdLst>
  <p:sldIdLst>
    <p:sldId id="256" r:id="rId2"/>
    <p:sldId id="257" r:id="rId3"/>
    <p:sldId id="259" r:id="rId4"/>
    <p:sldId id="268" r:id="rId5"/>
    <p:sldId id="258" r:id="rId6"/>
    <p:sldId id="272" r:id="rId7"/>
    <p:sldId id="273" r:id="rId8"/>
    <p:sldId id="270" r:id="rId9"/>
    <p:sldId id="263" r:id="rId10"/>
    <p:sldId id="276" r:id="rId11"/>
    <p:sldId id="280"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mpee Teeravech" initials="KT" lastIdx="1" clrIdx="0">
    <p:extLst>
      <p:ext uri="{19B8F6BF-5375-455C-9EA6-DF929625EA0E}">
        <p15:presenceInfo xmlns:p15="http://schemas.microsoft.com/office/powerpoint/2012/main" userId="f89f24963c553b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22"/>
    <a:srgbClr val="D01B1E"/>
    <a:srgbClr val="8DCF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53" autoAdjust="0"/>
  </p:normalViewPr>
  <p:slideViewPr>
    <p:cSldViewPr snapToGrid="0">
      <p:cViewPr varScale="1">
        <p:scale>
          <a:sx n="61" d="100"/>
          <a:sy n="61" d="100"/>
        </p:scale>
        <p:origin x="108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BF176-1AEE-40F3-9EC0-EA579787AB3E}" type="datetimeFigureOut">
              <a:rPr lang="en-US" smtClean="0"/>
              <a:t>11/20/2017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A38DD-1FF4-4716-9F1A-653B5BF63D89}" type="slidenum">
              <a:rPr lang="en-US" smtClean="0"/>
              <a:t>‹#›</a:t>
            </a:fld>
            <a:endParaRPr lang="en-US"/>
          </a:p>
        </p:txBody>
      </p:sp>
    </p:spTree>
    <p:extLst>
      <p:ext uri="{BB962C8B-B14F-4D97-AF65-F5344CB8AC3E}">
        <p14:creationId xmlns:p14="http://schemas.microsoft.com/office/powerpoint/2010/main" val="17508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10"/>
          </p:nvPr>
        </p:nvSpPr>
        <p:spPr/>
        <p:txBody>
          <a:bodyPr/>
          <a:lstStyle/>
          <a:p>
            <a:fld id="{6FBA38DD-1FF4-4716-9F1A-653B5BF63D89}" type="slidenum">
              <a:rPr lang="en-US" smtClean="0"/>
              <a:t>1</a:t>
            </a:fld>
            <a:endParaRPr lang="en-US"/>
          </a:p>
        </p:txBody>
      </p:sp>
    </p:spTree>
    <p:extLst>
      <p:ext uri="{BB962C8B-B14F-4D97-AF65-F5344CB8AC3E}">
        <p14:creationId xmlns:p14="http://schemas.microsoft.com/office/powerpoint/2010/main" val="99322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was our result.</a:t>
            </a:r>
          </a:p>
          <a:p>
            <a:pPr marL="171450" indent="-171450">
              <a:buFontTx/>
              <a:buChar char="-"/>
            </a:pPr>
            <a:r>
              <a:rPr lang="en-US" baseline="0" dirty="0" smtClean="0"/>
              <a:t>From 4 million points, we found 1,218 points with high risk levels which was less than 1%. There were around 16,741 points with 80db which was around 0.4%. The others 4,253,003 points were classified as low risk points which was around 99%.</a:t>
            </a:r>
          </a:p>
        </p:txBody>
      </p:sp>
      <p:sp>
        <p:nvSpPr>
          <p:cNvPr id="4" name="Slide Number Placeholder 3"/>
          <p:cNvSpPr>
            <a:spLocks noGrp="1"/>
          </p:cNvSpPr>
          <p:nvPr>
            <p:ph type="sldNum" sz="quarter" idx="10"/>
          </p:nvPr>
        </p:nvSpPr>
        <p:spPr/>
        <p:txBody>
          <a:bodyPr/>
          <a:lstStyle/>
          <a:p>
            <a:fld id="{6FBA38DD-1FF4-4716-9F1A-653B5BF63D89}" type="slidenum">
              <a:rPr lang="en-US" smtClean="0"/>
              <a:t>10</a:t>
            </a:fld>
            <a:endParaRPr lang="en-US"/>
          </a:p>
        </p:txBody>
      </p:sp>
    </p:spTree>
    <p:extLst>
      <p:ext uri="{BB962C8B-B14F-4D97-AF65-F5344CB8AC3E}">
        <p14:creationId xmlns:p14="http://schemas.microsoft.com/office/powerpoint/2010/main" val="401079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171450" indent="-171450">
              <a:buFontTx/>
              <a:buChar char="-"/>
            </a:pPr>
            <a:r>
              <a:rPr lang="en-US" dirty="0" smtClean="0"/>
              <a:t>Once</a:t>
            </a:r>
            <a:r>
              <a:rPr lang="en-US" baseline="0" dirty="0" smtClean="0"/>
              <a:t> we found the risk areas, there were several solutions to do. For example, we could plant trees as noise control buffers to reduce noise level. And because we had locations of the risk areas, we could know exactly where and how many trees to be planted.</a:t>
            </a:r>
          </a:p>
        </p:txBody>
      </p:sp>
      <p:sp>
        <p:nvSpPr>
          <p:cNvPr id="4" name="ตัวแทนหมายเลขสไลด์ 3"/>
          <p:cNvSpPr>
            <a:spLocks noGrp="1"/>
          </p:cNvSpPr>
          <p:nvPr>
            <p:ph type="sldNum" sz="quarter" idx="10"/>
          </p:nvPr>
        </p:nvSpPr>
        <p:spPr/>
        <p:txBody>
          <a:bodyPr/>
          <a:lstStyle/>
          <a:p>
            <a:fld id="{6FBA38DD-1FF4-4716-9F1A-653B5BF63D89}" type="slidenum">
              <a:rPr lang="en-US" smtClean="0"/>
              <a:t>11</a:t>
            </a:fld>
            <a:endParaRPr lang="en-US"/>
          </a:p>
        </p:txBody>
      </p:sp>
    </p:spTree>
    <p:extLst>
      <p:ext uri="{BB962C8B-B14F-4D97-AF65-F5344CB8AC3E}">
        <p14:creationId xmlns:p14="http://schemas.microsoft.com/office/powerpoint/2010/main" val="109155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One of the most </a:t>
            </a:r>
            <a:r>
              <a:rPr lang="en-US" baseline="0" dirty="0" smtClean="0"/>
              <a:t>problems commonly found in urban areas is noise pollution. The noise pollution has many effects to human life. For examples, </a:t>
            </a:r>
          </a:p>
          <a:p>
            <a:pPr marL="171450" indent="-171450">
              <a:buFontTx/>
              <a:buChar char="-"/>
            </a:pPr>
            <a:r>
              <a:rPr lang="en-US" baseline="0" dirty="0" smtClean="0"/>
              <a:t>hearing to too loud noise for a long time can damage human hearing system. Moreover, working efficient can be decreased in noisy environment.</a:t>
            </a:r>
          </a:p>
          <a:p>
            <a:pPr marL="171450" indent="-171450">
              <a:buFontTx/>
              <a:buChar char="-"/>
            </a:pPr>
            <a:r>
              <a:rPr lang="en-US" baseline="0" dirty="0" smtClean="0"/>
              <a:t>so, we want to use the provided data to find the risk points using geographic information systems (GIS) techniques. </a:t>
            </a:r>
          </a:p>
          <a:p>
            <a:endParaRPr lang="en-US" dirty="0"/>
          </a:p>
        </p:txBody>
      </p:sp>
      <p:sp>
        <p:nvSpPr>
          <p:cNvPr id="4" name="Slide Number Placeholder 3"/>
          <p:cNvSpPr>
            <a:spLocks noGrp="1"/>
          </p:cNvSpPr>
          <p:nvPr>
            <p:ph type="sldNum" sz="quarter" idx="10"/>
          </p:nvPr>
        </p:nvSpPr>
        <p:spPr/>
        <p:txBody>
          <a:bodyPr/>
          <a:lstStyle/>
          <a:p>
            <a:fld id="{6FBA38DD-1FF4-4716-9F1A-653B5BF63D89}" type="slidenum">
              <a:rPr lang="en-US" smtClean="0"/>
              <a:t>2</a:t>
            </a:fld>
            <a:endParaRPr lang="en-US"/>
          </a:p>
        </p:txBody>
      </p:sp>
    </p:spTree>
    <p:extLst>
      <p:ext uri="{BB962C8B-B14F-4D97-AF65-F5344CB8AC3E}">
        <p14:creationId xmlns:p14="http://schemas.microsoft.com/office/powerpoint/2010/main" val="251521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10"/>
          </p:nvPr>
        </p:nvSpPr>
        <p:spPr/>
        <p:txBody>
          <a:bodyPr/>
          <a:lstStyle/>
          <a:p>
            <a:fld id="{6FBA38DD-1FF4-4716-9F1A-653B5BF63D89}" type="slidenum">
              <a:rPr lang="en-US" smtClean="0"/>
              <a:t>3</a:t>
            </a:fld>
            <a:endParaRPr lang="en-US"/>
          </a:p>
        </p:txBody>
      </p:sp>
    </p:spTree>
    <p:extLst>
      <p:ext uri="{BB962C8B-B14F-4D97-AF65-F5344CB8AC3E}">
        <p14:creationId xmlns:p14="http://schemas.microsoft.com/office/powerpoint/2010/main" val="199477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A38DD-1FF4-4716-9F1A-653B5BF63D89}" type="slidenum">
              <a:rPr lang="en-US" smtClean="0"/>
              <a:t>4</a:t>
            </a:fld>
            <a:endParaRPr lang="en-US"/>
          </a:p>
        </p:txBody>
      </p:sp>
    </p:spTree>
    <p:extLst>
      <p:ext uri="{BB962C8B-B14F-4D97-AF65-F5344CB8AC3E}">
        <p14:creationId xmlns:p14="http://schemas.microsoft.com/office/powerpoint/2010/main" val="126423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We</a:t>
            </a:r>
            <a:r>
              <a:rPr lang="en-US" baseline="0" dirty="0" smtClean="0"/>
              <a:t> downloaded data from KISTI server and saved them as CSV files. The data dated from 1</a:t>
            </a:r>
            <a:r>
              <a:rPr lang="en-US" baseline="30000" dirty="0" smtClean="0"/>
              <a:t>st</a:t>
            </a:r>
            <a:r>
              <a:rPr lang="en-US" baseline="0" dirty="0" smtClean="0"/>
              <a:t> October to 17</a:t>
            </a:r>
            <a:r>
              <a:rPr lang="en-US" baseline="30000" dirty="0" smtClean="0"/>
              <a:t>th</a:t>
            </a:r>
            <a:r>
              <a:rPr lang="en-US" baseline="0" dirty="0" smtClean="0"/>
              <a:t> November, 2017. There were 34 cars and there were around 6,000 data-points/car. So, we collected around 4 millions data points.</a:t>
            </a:r>
            <a:endParaRPr lang="en-US" dirty="0"/>
          </a:p>
        </p:txBody>
      </p:sp>
      <p:sp>
        <p:nvSpPr>
          <p:cNvPr id="4" name="Slide Number Placeholder 3"/>
          <p:cNvSpPr>
            <a:spLocks noGrp="1"/>
          </p:cNvSpPr>
          <p:nvPr>
            <p:ph type="sldNum" sz="quarter" idx="10"/>
          </p:nvPr>
        </p:nvSpPr>
        <p:spPr/>
        <p:txBody>
          <a:bodyPr/>
          <a:lstStyle/>
          <a:p>
            <a:fld id="{6FBA38DD-1FF4-4716-9F1A-653B5BF63D89}" type="slidenum">
              <a:rPr lang="en-US" smtClean="0"/>
              <a:t>5</a:t>
            </a:fld>
            <a:endParaRPr lang="en-US"/>
          </a:p>
        </p:txBody>
      </p:sp>
    </p:spTree>
    <p:extLst>
      <p:ext uri="{BB962C8B-B14F-4D97-AF65-F5344CB8AC3E}">
        <p14:creationId xmlns:p14="http://schemas.microsoft.com/office/powerpoint/2010/main" val="1957303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2. Next, w</a:t>
            </a:r>
            <a:r>
              <a:rPr lang="en-US" dirty="0" smtClean="0"/>
              <a:t>e imported</a:t>
            </a:r>
            <a:r>
              <a:rPr lang="en-US" baseline="0" dirty="0" smtClean="0"/>
              <a:t> the CSV files into QGIS software, merged all CSV files and then saved the data as a shapefile. This was the screenshot of QGIS.</a:t>
            </a:r>
            <a:endParaRPr lang="en-US" dirty="0" smtClean="0"/>
          </a:p>
        </p:txBody>
      </p:sp>
      <p:sp>
        <p:nvSpPr>
          <p:cNvPr id="4" name="Slide Number Placeholder 3"/>
          <p:cNvSpPr>
            <a:spLocks noGrp="1"/>
          </p:cNvSpPr>
          <p:nvPr>
            <p:ph type="sldNum" sz="quarter" idx="10"/>
          </p:nvPr>
        </p:nvSpPr>
        <p:spPr/>
        <p:txBody>
          <a:bodyPr/>
          <a:lstStyle/>
          <a:p>
            <a:fld id="{6FBA38DD-1FF4-4716-9F1A-653B5BF63D89}" type="slidenum">
              <a:rPr lang="en-US" smtClean="0"/>
              <a:t>6</a:t>
            </a:fld>
            <a:endParaRPr lang="en-US"/>
          </a:p>
        </p:txBody>
      </p:sp>
    </p:spTree>
    <p:extLst>
      <p:ext uri="{BB962C8B-B14F-4D97-AF65-F5344CB8AC3E}">
        <p14:creationId xmlns:p14="http://schemas.microsoft.com/office/powerpoint/2010/main" val="89561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a:t>
            </a:r>
            <a:r>
              <a:rPr lang="en-US" baseline="0" dirty="0" smtClean="0"/>
              <a:t>’s the data after merging. All points were shown in green.</a:t>
            </a:r>
            <a:endParaRPr lang="en-US" dirty="0"/>
          </a:p>
        </p:txBody>
      </p:sp>
      <p:sp>
        <p:nvSpPr>
          <p:cNvPr id="4" name="Slide Number Placeholder 3"/>
          <p:cNvSpPr>
            <a:spLocks noGrp="1"/>
          </p:cNvSpPr>
          <p:nvPr>
            <p:ph type="sldNum" sz="quarter" idx="10"/>
          </p:nvPr>
        </p:nvSpPr>
        <p:spPr/>
        <p:txBody>
          <a:bodyPr/>
          <a:lstStyle/>
          <a:p>
            <a:fld id="{6FBA38DD-1FF4-4716-9F1A-653B5BF63D89}" type="slidenum">
              <a:rPr lang="en-US" smtClean="0"/>
              <a:t>7</a:t>
            </a:fld>
            <a:endParaRPr lang="en-US"/>
          </a:p>
        </p:txBody>
      </p:sp>
    </p:spTree>
    <p:extLst>
      <p:ext uri="{BB962C8B-B14F-4D97-AF65-F5344CB8AC3E}">
        <p14:creationId xmlns:p14="http://schemas.microsoft.com/office/powerpoint/2010/main" val="3293961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Next,</a:t>
            </a:r>
            <a:r>
              <a:rPr lang="en-US" baseline="0" dirty="0" smtClean="0"/>
              <a:t> w</a:t>
            </a:r>
            <a:r>
              <a:rPr lang="en-US" dirty="0" smtClean="0"/>
              <a:t>e classified</a:t>
            </a:r>
            <a:r>
              <a:rPr lang="en-US" baseline="0" dirty="0" smtClean="0"/>
              <a:t> the data-points into 5 classes as shown on the screen. Here, any point with the noise level above 85 decibel will be classified as a risk point.</a:t>
            </a:r>
          </a:p>
        </p:txBody>
      </p:sp>
      <p:sp>
        <p:nvSpPr>
          <p:cNvPr id="4" name="Slide Number Placeholder 3"/>
          <p:cNvSpPr>
            <a:spLocks noGrp="1"/>
          </p:cNvSpPr>
          <p:nvPr>
            <p:ph type="sldNum" sz="quarter" idx="10"/>
          </p:nvPr>
        </p:nvSpPr>
        <p:spPr/>
        <p:txBody>
          <a:bodyPr/>
          <a:lstStyle/>
          <a:p>
            <a:fld id="{6FBA38DD-1FF4-4716-9F1A-653B5BF63D89}" type="slidenum">
              <a:rPr lang="en-US" smtClean="0"/>
              <a:t>8</a:t>
            </a:fld>
            <a:endParaRPr lang="en-US"/>
          </a:p>
        </p:txBody>
      </p:sp>
    </p:spTree>
    <p:extLst>
      <p:ext uri="{BB962C8B-B14F-4D97-AF65-F5344CB8AC3E}">
        <p14:creationId xmlns:p14="http://schemas.microsoft.com/office/powerpoint/2010/main" val="2810376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Here, the yellow points were the highest risk points while the red and green points had lower noise levels.</a:t>
            </a:r>
          </a:p>
          <a:p>
            <a:pPr marL="171450" indent="-171450">
              <a:buFontTx/>
              <a:buChar char="-"/>
            </a:pPr>
            <a:r>
              <a:rPr lang="en-US" baseline="0" dirty="0" smtClean="0"/>
              <a:t>Given the yellow risk points, we calculated buffer around each risk-points using the fixed distance buffer algorithm in QGIS. The distance for creating the buffer was set to 50m as shown as the red polygons in the figure.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In order to demonstrate the application. We drew around 1000 dummy building points in Google Earth and imported them into QGIS.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1) Here, we showed  houses with in the risk areas as blue triangles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2) These were the buffers around the risk points. We used them as risk areas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3) The yellow points were the risk points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4) These red points were data-points that had around 80db. In this workshop, we didn’t classified them as risk points.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5) These data-points were low risk points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6) This black triangle was an example of a building outside the risk areas, the low risk zones.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6FBA38DD-1FF4-4716-9F1A-653B5BF63D89}" type="slidenum">
              <a:rPr lang="en-US" smtClean="0"/>
              <a:t>9</a:t>
            </a:fld>
            <a:endParaRPr lang="en-US"/>
          </a:p>
        </p:txBody>
      </p:sp>
    </p:spTree>
    <p:extLst>
      <p:ext uri="{BB962C8B-B14F-4D97-AF65-F5344CB8AC3E}">
        <p14:creationId xmlns:p14="http://schemas.microsoft.com/office/powerpoint/2010/main" val="167092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1524000" y="1122363"/>
            <a:ext cx="9144000" cy="2387600"/>
          </a:xfrm>
        </p:spPr>
        <p:txBody>
          <a:bodyPr anchor="b"/>
          <a:lstStyle>
            <a:lvl1pPr algn="ctr">
              <a:defRPr sz="6000"/>
            </a:lvl1pPr>
          </a:lstStyle>
          <a:p>
            <a:r>
              <a:rPr lang="th-TH" smtClean="0"/>
              <a:t>คลิกเพื่อแก้ไขสไตล์ชื่อเรื่องต้นแบบ</a:t>
            </a:r>
            <a:endParaRPr lang="th-TH"/>
          </a:p>
        </p:txBody>
      </p:sp>
      <p:sp>
        <p:nvSpPr>
          <p:cNvPr id="3" name="ชื่อเรื่องรอง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smtClean="0"/>
              <a:t>คลิกเพื่อแก้ไขสไตล์ชื่อเรื่องรองต้นแบบ</a:t>
            </a:r>
            <a:endParaRPr lang="th-TH"/>
          </a:p>
        </p:txBody>
      </p:sp>
      <p:sp>
        <p:nvSpPr>
          <p:cNvPr id="4" name="ตัวแทนวันที่ 3"/>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11"/>
          </p:nvPr>
        </p:nvSpPr>
        <p:spPr/>
        <p:txBody>
          <a:bodyPr/>
          <a:lstStyle/>
          <a:p>
            <a:endParaRPr lang="en-US" dirty="0"/>
          </a:p>
        </p:txBody>
      </p:sp>
      <p:sp>
        <p:nvSpPr>
          <p:cNvPr id="6" name="ตัวแทนหมายเลขสไลด์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187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คลิกเพื่อแก้ไขสไตล์ชื่อเรื่องต้นแบบ</a:t>
            </a:r>
            <a:endParaRPr lang="th-TH"/>
          </a:p>
        </p:txBody>
      </p:sp>
      <p:sp>
        <p:nvSpPr>
          <p:cNvPr id="3" name="ตัวแทนข้อความแนวตั้ง 2"/>
          <p:cNvSpPr>
            <a:spLocks noGrp="1"/>
          </p:cNvSpPr>
          <p:nvPr>
            <p:ph type="body" orient="vert" idx="1"/>
          </p:nvPr>
        </p:nvSpPr>
        <p:spPr/>
        <p:txBody>
          <a:bodyPr vert="eaVert"/>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11"/>
          </p:nvPr>
        </p:nvSpPr>
        <p:spPr/>
        <p:txBody>
          <a:bodyPr/>
          <a:lstStyle/>
          <a:p>
            <a:endParaRPr lang="en-US" dirty="0"/>
          </a:p>
        </p:txBody>
      </p:sp>
      <p:sp>
        <p:nvSpPr>
          <p:cNvPr id="6" name="ตัวแทนหมายเลขสไลด์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6634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8724900" y="365125"/>
            <a:ext cx="2628900" cy="5811838"/>
          </a:xfrm>
        </p:spPr>
        <p:txBody>
          <a:bodyPr vert="eaVert"/>
          <a:lstStyle/>
          <a:p>
            <a:r>
              <a:rPr lang="th-TH" smtClean="0"/>
              <a:t>คลิกเพื่อแก้ไขสไตล์ชื่อเรื่องต้นแบบ</a:t>
            </a:r>
            <a:endParaRPr lang="th-TH"/>
          </a:p>
        </p:txBody>
      </p:sp>
      <p:sp>
        <p:nvSpPr>
          <p:cNvPr id="3" name="ตัวแทนข้อความแนวตั้ง 2"/>
          <p:cNvSpPr>
            <a:spLocks noGrp="1"/>
          </p:cNvSpPr>
          <p:nvPr>
            <p:ph type="body" orient="vert" idx="1"/>
          </p:nvPr>
        </p:nvSpPr>
        <p:spPr>
          <a:xfrm>
            <a:off x="838200" y="365125"/>
            <a:ext cx="7734300" cy="5811838"/>
          </a:xfrm>
        </p:spPr>
        <p:txBody>
          <a:bodyPr vert="eaVert"/>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11"/>
          </p:nvPr>
        </p:nvSpPr>
        <p:spPr/>
        <p:txBody>
          <a:bodyPr/>
          <a:lstStyle/>
          <a:p>
            <a:endParaRPr lang="en-US" dirty="0"/>
          </a:p>
        </p:txBody>
      </p:sp>
      <p:sp>
        <p:nvSpPr>
          <p:cNvPr id="6" name="ตัวแทนหมายเลขสไลด์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5908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คลิกเพื่อแก้ไขสไตล์ชื่อเรื่องต้นแบบ</a:t>
            </a:r>
            <a:endParaRPr lang="th-TH"/>
          </a:p>
        </p:txBody>
      </p:sp>
      <p:sp>
        <p:nvSpPr>
          <p:cNvPr id="3" name="ตัวแทนเนื้อหา 2"/>
          <p:cNvSpPr>
            <a:spLocks noGrp="1"/>
          </p:cNvSpPr>
          <p:nvPr>
            <p:ph idx="1"/>
          </p:nvPr>
        </p:nvSpPr>
        <p:spPr/>
        <p:txBody>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11"/>
          </p:nvPr>
        </p:nvSpPr>
        <p:spPr/>
        <p:txBody>
          <a:bodyPr/>
          <a:lstStyle/>
          <a:p>
            <a:endParaRPr lang="en-US" dirty="0"/>
          </a:p>
        </p:txBody>
      </p:sp>
      <p:sp>
        <p:nvSpPr>
          <p:cNvPr id="6" name="ตัวแทนหมายเลขสไลด์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626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1850" y="1709738"/>
            <a:ext cx="10515600" cy="2852737"/>
          </a:xfrm>
        </p:spPr>
        <p:txBody>
          <a:bodyPr anchor="b"/>
          <a:lstStyle>
            <a:lvl1pPr>
              <a:defRPr sz="6000"/>
            </a:lvl1pPr>
          </a:lstStyle>
          <a:p>
            <a:r>
              <a:rPr lang="th-TH" smtClean="0"/>
              <a:t>คลิกเพื่อแก้ไขสไตล์ชื่อเรื่องต้นแบบ</a:t>
            </a:r>
            <a:endParaRPr lang="th-TH"/>
          </a:p>
        </p:txBody>
      </p:sp>
      <p:sp>
        <p:nvSpPr>
          <p:cNvPr id="3" name="ตัวแทนข้อความ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smtClean="0"/>
              <a:t>คลิกเพื่อแก้ไขสไตล์ของข้อความต้นแบบ</a:t>
            </a:r>
          </a:p>
        </p:txBody>
      </p:sp>
      <p:sp>
        <p:nvSpPr>
          <p:cNvPr id="4" name="ตัวแทนวันที่ 3"/>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11"/>
          </p:nvPr>
        </p:nvSpPr>
        <p:spPr/>
        <p:txBody>
          <a:bodyPr/>
          <a:lstStyle/>
          <a:p>
            <a:endParaRPr lang="en-US" dirty="0"/>
          </a:p>
        </p:txBody>
      </p:sp>
      <p:sp>
        <p:nvSpPr>
          <p:cNvPr id="6" name="ตัวแทนหมายเลขสไลด์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6465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คลิกเพื่อแก้ไขสไตล์ชื่อเรื่องต้นแบบ</a:t>
            </a:r>
            <a:endParaRPr lang="th-TH"/>
          </a:p>
        </p:txBody>
      </p:sp>
      <p:sp>
        <p:nvSpPr>
          <p:cNvPr id="3" name="ตัวแทนเนื้อหา 2"/>
          <p:cNvSpPr>
            <a:spLocks noGrp="1"/>
          </p:cNvSpPr>
          <p:nvPr>
            <p:ph sz="half" idx="1"/>
          </p:nvPr>
        </p:nvSpPr>
        <p:spPr>
          <a:xfrm>
            <a:off x="838200" y="1825625"/>
            <a:ext cx="5181600" cy="4351338"/>
          </a:xfrm>
        </p:spPr>
        <p:txBody>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เนื้อหา 3"/>
          <p:cNvSpPr>
            <a:spLocks noGrp="1"/>
          </p:cNvSpPr>
          <p:nvPr>
            <p:ph sz="half" idx="2"/>
          </p:nvPr>
        </p:nvSpPr>
        <p:spPr>
          <a:xfrm>
            <a:off x="6172200" y="1825625"/>
            <a:ext cx="5181600" cy="4351338"/>
          </a:xfrm>
        </p:spPr>
        <p:txBody>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5" name="ตัวแทนวันที่ 4"/>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6" name="ตัวแทนท้ายกระดาษ 5"/>
          <p:cNvSpPr>
            <a:spLocks noGrp="1"/>
          </p:cNvSpPr>
          <p:nvPr>
            <p:ph type="ftr" sz="quarter" idx="11"/>
          </p:nvPr>
        </p:nvSpPr>
        <p:spPr/>
        <p:txBody>
          <a:bodyPr/>
          <a:lstStyle/>
          <a:p>
            <a:endParaRPr lang="en-US" dirty="0"/>
          </a:p>
        </p:txBody>
      </p:sp>
      <p:sp>
        <p:nvSpPr>
          <p:cNvPr id="7" name="ตัวแทนหมายเลขสไลด์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757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365125"/>
            <a:ext cx="10515600" cy="1325563"/>
          </a:xfrm>
        </p:spPr>
        <p:txBody>
          <a:bodyPr/>
          <a:lstStyle/>
          <a:p>
            <a:r>
              <a:rPr lang="th-TH" smtClean="0"/>
              <a:t>คลิกเพื่อแก้ไขสไตล์ชื่อเรื่องต้นแบบ</a:t>
            </a:r>
            <a:endParaRPr lang="th-TH"/>
          </a:p>
        </p:txBody>
      </p:sp>
      <p:sp>
        <p:nvSpPr>
          <p:cNvPr id="3" name="ตัวแทนข้อความ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คลิกเพื่อแก้ไขสไตล์ของข้อความต้นแบบ</a:t>
            </a:r>
          </a:p>
        </p:txBody>
      </p:sp>
      <p:sp>
        <p:nvSpPr>
          <p:cNvPr id="4" name="ตัวแทนเนื้อหา 3"/>
          <p:cNvSpPr>
            <a:spLocks noGrp="1"/>
          </p:cNvSpPr>
          <p:nvPr>
            <p:ph sz="half" idx="2"/>
          </p:nvPr>
        </p:nvSpPr>
        <p:spPr>
          <a:xfrm>
            <a:off x="839788" y="2505075"/>
            <a:ext cx="5157787" cy="3684588"/>
          </a:xfrm>
        </p:spPr>
        <p:txBody>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5" name="ตัวแทนข้อความ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smtClean="0"/>
              <a:t>คลิกเพื่อแก้ไขสไตล์ของข้อความต้นแบบ</a:t>
            </a:r>
          </a:p>
        </p:txBody>
      </p:sp>
      <p:sp>
        <p:nvSpPr>
          <p:cNvPr id="6" name="ตัวแทนเนื้อหา 5"/>
          <p:cNvSpPr>
            <a:spLocks noGrp="1"/>
          </p:cNvSpPr>
          <p:nvPr>
            <p:ph sz="quarter" idx="4"/>
          </p:nvPr>
        </p:nvSpPr>
        <p:spPr>
          <a:xfrm>
            <a:off x="6172200" y="2505075"/>
            <a:ext cx="5183188" cy="3684588"/>
          </a:xfrm>
        </p:spPr>
        <p:txBody>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7" name="ตัวแทนวันที่ 6"/>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8" name="ตัวแทนท้ายกระดาษ 7"/>
          <p:cNvSpPr>
            <a:spLocks noGrp="1"/>
          </p:cNvSpPr>
          <p:nvPr>
            <p:ph type="ftr" sz="quarter" idx="11"/>
          </p:nvPr>
        </p:nvSpPr>
        <p:spPr/>
        <p:txBody>
          <a:bodyPr/>
          <a:lstStyle/>
          <a:p>
            <a:endParaRPr lang="en-US" dirty="0"/>
          </a:p>
        </p:txBody>
      </p:sp>
      <p:sp>
        <p:nvSpPr>
          <p:cNvPr id="9" name="ตัวแทนหมายเลขสไลด์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896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smtClean="0"/>
              <a:t>คลิกเพื่อแก้ไขสไตล์ชื่อเรื่องต้นแบบ</a:t>
            </a:r>
            <a:endParaRPr lang="th-TH"/>
          </a:p>
        </p:txBody>
      </p:sp>
      <p:sp>
        <p:nvSpPr>
          <p:cNvPr id="3" name="ตัวแทนวันที่ 2"/>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4" name="ตัวแทนท้ายกระดาษ 3"/>
          <p:cNvSpPr>
            <a:spLocks noGrp="1"/>
          </p:cNvSpPr>
          <p:nvPr>
            <p:ph type="ftr" sz="quarter" idx="11"/>
          </p:nvPr>
        </p:nvSpPr>
        <p:spPr/>
        <p:txBody>
          <a:bodyPr/>
          <a:lstStyle/>
          <a:p>
            <a:endParaRPr lang="en-US" dirty="0"/>
          </a:p>
        </p:txBody>
      </p:sp>
      <p:sp>
        <p:nvSpPr>
          <p:cNvPr id="5" name="ตัวแทนหมายเลขสไลด์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209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3" name="ตัวแทนท้ายกระดาษ 2"/>
          <p:cNvSpPr>
            <a:spLocks noGrp="1"/>
          </p:cNvSpPr>
          <p:nvPr>
            <p:ph type="ftr" sz="quarter" idx="11"/>
          </p:nvPr>
        </p:nvSpPr>
        <p:spPr/>
        <p:txBody>
          <a:bodyPr/>
          <a:lstStyle/>
          <a:p>
            <a:endParaRPr lang="en-US" dirty="0"/>
          </a:p>
        </p:txBody>
      </p:sp>
      <p:sp>
        <p:nvSpPr>
          <p:cNvPr id="4" name="ตัวแทนหมายเลขสไลด์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1466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smtClean="0"/>
              <a:t>คลิกเพื่อแก้ไขสไตล์ชื่อเรื่องต้นแบบ</a:t>
            </a:r>
            <a:endParaRPr lang="th-TH"/>
          </a:p>
        </p:txBody>
      </p:sp>
      <p:sp>
        <p:nvSpPr>
          <p:cNvPr id="3" name="ตัวแทนเนื้อหา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smtClean="0"/>
              <a:t>คลิกเพื่อแก้ไขสไตล์ของข้อความต้นแบบ</a:t>
            </a:r>
          </a:p>
        </p:txBody>
      </p:sp>
      <p:sp>
        <p:nvSpPr>
          <p:cNvPr id="5" name="ตัวแทนวันที่ 4"/>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6" name="ตัวแทนท้ายกระดาษ 5"/>
          <p:cNvSpPr>
            <a:spLocks noGrp="1"/>
          </p:cNvSpPr>
          <p:nvPr>
            <p:ph type="ftr" sz="quarter" idx="11"/>
          </p:nvPr>
        </p:nvSpPr>
        <p:spPr/>
        <p:txBody>
          <a:bodyPr/>
          <a:lstStyle/>
          <a:p>
            <a:endParaRPr lang="en-US" dirty="0"/>
          </a:p>
        </p:txBody>
      </p:sp>
      <p:sp>
        <p:nvSpPr>
          <p:cNvPr id="7" name="ตัวแทนหมายเลขสไลด์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94035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smtClean="0"/>
              <a:t>คลิกเพื่อแก้ไขสไตล์ชื่อเรื่องต้นแบบ</a:t>
            </a:r>
            <a:endParaRPr lang="th-TH"/>
          </a:p>
        </p:txBody>
      </p:sp>
      <p:sp>
        <p:nvSpPr>
          <p:cNvPr id="3" name="ตัวแทน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smtClean="0"/>
              <a:t>คลิกเพื่อแก้ไขสไตล์ของข้อความต้นแบบ</a:t>
            </a:r>
          </a:p>
        </p:txBody>
      </p:sp>
      <p:sp>
        <p:nvSpPr>
          <p:cNvPr id="5" name="ตัวแทนวันที่ 4"/>
          <p:cNvSpPr>
            <a:spLocks noGrp="1"/>
          </p:cNvSpPr>
          <p:nvPr>
            <p:ph type="dt" sz="half" idx="10"/>
          </p:nvPr>
        </p:nvSpPr>
        <p:spPr/>
        <p:txBody>
          <a:bodyPr/>
          <a:lstStyle/>
          <a:p>
            <a:fld id="{48A87A34-81AB-432B-8DAE-1953F412C126}" type="datetimeFigureOut">
              <a:rPr lang="en-US" smtClean="0"/>
              <a:pPr/>
              <a:t>11/20/2017</a:t>
            </a:fld>
            <a:endParaRPr lang="en-US" dirty="0"/>
          </a:p>
        </p:txBody>
      </p:sp>
      <p:sp>
        <p:nvSpPr>
          <p:cNvPr id="6" name="ตัวแทนท้ายกระดาษ 5"/>
          <p:cNvSpPr>
            <a:spLocks noGrp="1"/>
          </p:cNvSpPr>
          <p:nvPr>
            <p:ph type="ftr" sz="quarter" idx="11"/>
          </p:nvPr>
        </p:nvSpPr>
        <p:spPr/>
        <p:txBody>
          <a:bodyPr/>
          <a:lstStyle/>
          <a:p>
            <a:endParaRPr lang="en-US" dirty="0"/>
          </a:p>
        </p:txBody>
      </p:sp>
      <p:sp>
        <p:nvSpPr>
          <p:cNvPr id="7" name="ตัวแทนหมายเลขสไลด์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188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smtClean="0"/>
              <a:t>คลิกเพื่อแก้ไขสไตล์ชื่อเรื่องต้นแบบ</a:t>
            </a:r>
            <a:endParaRPr lang="th-TH"/>
          </a:p>
        </p:txBody>
      </p:sp>
      <p:sp>
        <p:nvSpPr>
          <p:cNvPr id="3" name="ตัวแทน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smtClean="0"/>
              <a:t>คลิกเพื่อแก้ไขสไตล์ของข้อความต้นแบบ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th-TH"/>
          </a:p>
        </p:txBody>
      </p:sp>
      <p:sp>
        <p:nvSpPr>
          <p:cNvPr id="4" name="ตัวแทน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11/20/2017</a:t>
            </a:fld>
            <a:endParaRPr lang="en-US" dirty="0"/>
          </a:p>
        </p:txBody>
      </p:sp>
      <p:sp>
        <p:nvSpPr>
          <p:cNvPr id="5" name="ตัวแทน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ตัวแทนหมายเลขสไลด์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87526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40E9331-B1DB-4804-831F-B2EBA4577162}"/>
              </a:ext>
            </a:extLst>
          </p:cNvPr>
          <p:cNvSpPr>
            <a:spLocks noGrp="1"/>
          </p:cNvSpPr>
          <p:nvPr>
            <p:ph type="ctrTitle"/>
          </p:nvPr>
        </p:nvSpPr>
        <p:spPr>
          <a:xfrm>
            <a:off x="1687636" y="3073401"/>
            <a:ext cx="8689976" cy="3949699"/>
          </a:xfrm>
        </p:spPr>
        <p:txBody>
          <a:bodyPr>
            <a:normAutofit fontScale="90000"/>
          </a:bodyPr>
          <a:lstStyle/>
          <a:p>
            <a:r>
              <a:rPr lang="en-US" sz="3200" dirty="0" smtClean="0">
                <a:latin typeface="TH SarabunPSK" panose="020B0500040200020003" pitchFamily="34" charset="-34"/>
                <a:cs typeface="TH SarabunPSK" panose="020B0500040200020003" pitchFamily="34" charset="-34"/>
              </a:rPr>
              <a:t>DETERMINATION OF NOISE POLLUTION RISK POINTS USING GIS TECHNIQUES</a:t>
            </a:r>
            <a:br>
              <a:rPr lang="en-US" sz="3200" dirty="0" smtClean="0">
                <a:latin typeface="TH SarabunPSK" panose="020B0500040200020003" pitchFamily="34" charset="-34"/>
                <a:cs typeface="TH SarabunPSK" panose="020B0500040200020003" pitchFamily="34" charset="-34"/>
              </a:rPr>
            </a:br>
            <a:r>
              <a:rPr lang="en-US" sz="3200" dirty="0">
                <a:latin typeface="TH SarabunPSK" panose="020B0500040200020003" pitchFamily="34" charset="-34"/>
                <a:cs typeface="TH SarabunPSK" panose="020B0500040200020003" pitchFamily="34" charset="-34"/>
              </a:rPr>
              <a:t/>
            </a:r>
            <a:br>
              <a:rPr lang="en-US" sz="3200" dirty="0">
                <a:latin typeface="TH SarabunPSK" panose="020B0500040200020003" pitchFamily="34" charset="-34"/>
                <a:cs typeface="TH SarabunPSK" panose="020B0500040200020003" pitchFamily="34" charset="-34"/>
              </a:rPr>
            </a:br>
            <a:r>
              <a:rPr lang="en-US" sz="2700" dirty="0" smtClean="0">
                <a:latin typeface="TH SarabunPSK" panose="020B0500040200020003" pitchFamily="34" charset="-34"/>
                <a:cs typeface="TH SarabunPSK" panose="020B0500040200020003" pitchFamily="34" charset="-34"/>
              </a:rPr>
              <a:t>Mr. </a:t>
            </a:r>
            <a:r>
              <a:rPr lang="en-US" sz="2700" dirty="0" err="1">
                <a:latin typeface="TH SarabunPSK" panose="020B0500040200020003" pitchFamily="34" charset="-34"/>
                <a:cs typeface="TH SarabunPSK" panose="020B0500040200020003" pitchFamily="34" charset="-34"/>
              </a:rPr>
              <a:t>Damrongsak</a:t>
            </a:r>
            <a:r>
              <a:rPr lang="en-US" sz="2700" dirty="0">
                <a:latin typeface="TH SarabunPSK" panose="020B0500040200020003" pitchFamily="34" charset="-34"/>
                <a:cs typeface="TH SarabunPSK" panose="020B0500040200020003" pitchFamily="34" charset="-34"/>
              </a:rPr>
              <a:t> </a:t>
            </a:r>
            <a:r>
              <a:rPr lang="en-US" sz="2700" dirty="0" err="1" smtClean="0">
                <a:latin typeface="TH SarabunPSK" panose="020B0500040200020003" pitchFamily="34" charset="-34"/>
                <a:cs typeface="TH SarabunPSK" panose="020B0500040200020003" pitchFamily="34" charset="-34"/>
              </a:rPr>
              <a:t>chatkul</a:t>
            </a:r>
            <a:r>
              <a:rPr lang="en-US" sz="2700" dirty="0">
                <a:latin typeface="TH SarabunPSK" panose="020B0500040200020003" pitchFamily="34" charset="-34"/>
                <a:cs typeface="TH SarabunPSK" panose="020B0500040200020003" pitchFamily="34" charset="-34"/>
              </a:rPr>
              <a:t/>
            </a:r>
            <a:br>
              <a:rPr lang="en-US" sz="2700" dirty="0">
                <a:latin typeface="TH SarabunPSK" panose="020B0500040200020003" pitchFamily="34" charset="-34"/>
                <a:cs typeface="TH SarabunPSK" panose="020B0500040200020003" pitchFamily="34" charset="-34"/>
              </a:rPr>
            </a:br>
            <a:r>
              <a:rPr lang="en-US" sz="2700" dirty="0" smtClean="0">
                <a:latin typeface="TH SarabunPSK" panose="020B0500040200020003" pitchFamily="34" charset="-34"/>
                <a:cs typeface="TH SarabunPSK" panose="020B0500040200020003" pitchFamily="34" charset="-34"/>
              </a:rPr>
              <a:t>Mr. </a:t>
            </a:r>
            <a:r>
              <a:rPr lang="en-US" sz="2700" dirty="0" err="1">
                <a:latin typeface="TH SarabunPSK" panose="020B0500040200020003" pitchFamily="34" charset="-34"/>
                <a:cs typeface="TH SarabunPSK" panose="020B0500040200020003" pitchFamily="34" charset="-34"/>
              </a:rPr>
              <a:t>Thanawat</a:t>
            </a:r>
            <a:r>
              <a:rPr lang="en-US" sz="2700" dirty="0">
                <a:latin typeface="TH SarabunPSK" panose="020B0500040200020003" pitchFamily="34" charset="-34"/>
                <a:cs typeface="TH SarabunPSK" panose="020B0500040200020003" pitchFamily="34" charset="-34"/>
              </a:rPr>
              <a:t> </a:t>
            </a:r>
            <a:r>
              <a:rPr lang="en-US" sz="2700" dirty="0" err="1" smtClean="0">
                <a:latin typeface="TH SarabunPSK" panose="020B0500040200020003" pitchFamily="34" charset="-34"/>
                <a:cs typeface="TH SarabunPSK" panose="020B0500040200020003" pitchFamily="34" charset="-34"/>
              </a:rPr>
              <a:t>preechachot</a:t>
            </a:r>
            <a:r>
              <a:rPr lang="en-US" sz="2700" dirty="0" smtClean="0">
                <a:latin typeface="TH SarabunPSK" panose="020B0500040200020003" pitchFamily="34" charset="-34"/>
                <a:cs typeface="TH SarabunPSK" panose="020B0500040200020003" pitchFamily="34" charset="-34"/>
              </a:rPr>
              <a:t/>
            </a:r>
            <a:br>
              <a:rPr lang="en-US" sz="2700" dirty="0" smtClean="0">
                <a:latin typeface="TH SarabunPSK" panose="020B0500040200020003" pitchFamily="34" charset="-34"/>
                <a:cs typeface="TH SarabunPSK" panose="020B0500040200020003" pitchFamily="34" charset="-34"/>
              </a:rPr>
            </a:br>
            <a:r>
              <a:rPr lang="en-US" sz="2700" dirty="0" smtClean="0">
                <a:latin typeface="TH SarabunPSK" panose="020B0500040200020003" pitchFamily="34" charset="-34"/>
                <a:cs typeface="TH SarabunPSK" panose="020B0500040200020003" pitchFamily="34" charset="-34"/>
              </a:rPr>
              <a:t>Mr. </a:t>
            </a:r>
            <a:r>
              <a:rPr lang="en-US" sz="2700" dirty="0" err="1">
                <a:latin typeface="TH SarabunPSK" panose="020B0500040200020003" pitchFamily="34" charset="-34"/>
                <a:cs typeface="TH SarabunPSK" panose="020B0500040200020003" pitchFamily="34" charset="-34"/>
              </a:rPr>
              <a:t>Somchai</a:t>
            </a:r>
            <a:r>
              <a:rPr lang="en-US" sz="2700" dirty="0">
                <a:latin typeface="TH SarabunPSK" panose="020B0500040200020003" pitchFamily="34" charset="-34"/>
                <a:cs typeface="TH SarabunPSK" panose="020B0500040200020003" pitchFamily="34" charset="-34"/>
              </a:rPr>
              <a:t> </a:t>
            </a:r>
            <a:r>
              <a:rPr lang="en-US" sz="2700" dirty="0" err="1" smtClean="0">
                <a:latin typeface="TH SarabunPSK" panose="020B0500040200020003" pitchFamily="34" charset="-34"/>
                <a:cs typeface="TH SarabunPSK" panose="020B0500040200020003" pitchFamily="34" charset="-34"/>
              </a:rPr>
              <a:t>chumsai</a:t>
            </a:r>
            <a:r>
              <a:rPr lang="en-US" sz="3200" dirty="0" smtClean="0">
                <a:latin typeface="TH SarabunPSK" panose="020B0500040200020003" pitchFamily="34" charset="-34"/>
                <a:cs typeface="TH SarabunPSK" panose="020B0500040200020003" pitchFamily="34" charset="-34"/>
              </a:rPr>
              <a:t/>
            </a:r>
            <a:br>
              <a:rPr lang="en-US" sz="3200" dirty="0" smtClean="0">
                <a:latin typeface="TH SarabunPSK" panose="020B0500040200020003" pitchFamily="34" charset="-34"/>
                <a:cs typeface="TH SarabunPSK" panose="020B0500040200020003" pitchFamily="34" charset="-34"/>
              </a:rPr>
            </a:br>
            <a:r>
              <a:rPr lang="en-US" sz="3200" dirty="0" smtClean="0">
                <a:latin typeface="TH SarabunPSK" panose="020B0500040200020003" pitchFamily="34" charset="-34"/>
                <a:cs typeface="TH SarabunPSK" panose="020B0500040200020003" pitchFamily="34" charset="-34"/>
              </a:rPr>
              <a:t/>
            </a:r>
            <a:br>
              <a:rPr lang="en-US" sz="3200" dirty="0" smtClean="0">
                <a:latin typeface="TH SarabunPSK" panose="020B0500040200020003" pitchFamily="34" charset="-34"/>
                <a:cs typeface="TH SarabunPSK" panose="020B0500040200020003" pitchFamily="34" charset="-34"/>
              </a:rPr>
            </a:br>
            <a:r>
              <a:rPr lang="en-US" sz="3200" dirty="0" smtClean="0">
                <a:latin typeface="TH SarabunPSK" panose="020B0500040200020003" pitchFamily="34" charset="-34"/>
                <a:cs typeface="TH SarabunPSK" panose="020B0500040200020003" pitchFamily="34" charset="-34"/>
              </a:rPr>
              <a:t>KISTI IOT DATA HACKATHON</a:t>
            </a:r>
            <a:br>
              <a:rPr lang="en-US" sz="3200" dirty="0" smtClean="0">
                <a:latin typeface="TH SarabunPSK" panose="020B0500040200020003" pitchFamily="34" charset="-34"/>
                <a:cs typeface="TH SarabunPSK" panose="020B0500040200020003" pitchFamily="34" charset="-34"/>
              </a:rPr>
            </a:br>
            <a:r>
              <a:rPr lang="en-US" sz="3200" dirty="0" smtClean="0">
                <a:latin typeface="TH SarabunPSK" panose="020B0500040200020003" pitchFamily="34" charset="-34"/>
                <a:cs typeface="TH SarabunPSK" panose="020B0500040200020003" pitchFamily="34" charset="-34"/>
              </a:rPr>
              <a:t>Nov. 16 – 22, 2017 SAINT HOUSE, JEJU</a:t>
            </a:r>
            <a:r>
              <a:rPr lang="en-US" sz="3200" dirty="0">
                <a:latin typeface="TH SarabunPSK" panose="020B0500040200020003" pitchFamily="34" charset="-34"/>
                <a:cs typeface="TH SarabunPSK" panose="020B0500040200020003" pitchFamily="34" charset="-34"/>
              </a:rPr>
              <a:t/>
            </a:r>
            <a:br>
              <a:rPr lang="en-US" sz="3200" dirty="0">
                <a:latin typeface="TH SarabunPSK" panose="020B0500040200020003" pitchFamily="34" charset="-34"/>
                <a:cs typeface="TH SarabunPSK" panose="020B0500040200020003" pitchFamily="34" charset="-34"/>
              </a:rPr>
            </a:br>
            <a:r>
              <a:rPr lang="en-US" sz="3200" dirty="0" smtClean="0">
                <a:latin typeface="TH SarabunPSK" panose="020B0500040200020003" pitchFamily="34" charset="-34"/>
                <a:cs typeface="TH SarabunPSK" panose="020B0500040200020003" pitchFamily="34" charset="-34"/>
              </a:rPr>
              <a:t/>
            </a:r>
            <a:br>
              <a:rPr lang="en-US" sz="3200" dirty="0" smtClean="0">
                <a:latin typeface="TH SarabunPSK" panose="020B0500040200020003" pitchFamily="34" charset="-34"/>
                <a:cs typeface="TH SarabunPSK" panose="020B0500040200020003" pitchFamily="34" charset="-34"/>
              </a:rPr>
            </a:br>
            <a:endParaRPr lang="th-TH" sz="3200" dirty="0">
              <a:latin typeface="TH SarabunPSK" panose="020B0500040200020003" pitchFamily="34" charset="-34"/>
              <a:cs typeface="TH SarabunPSK" panose="020B0500040200020003" pitchFamily="34" charset="-34"/>
            </a:endParaRPr>
          </a:p>
        </p:txBody>
      </p:sp>
      <p:pic>
        <p:nvPicPr>
          <p:cNvPr id="3" name="รูปภาพ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28936" y="613605"/>
            <a:ext cx="1722443" cy="2275347"/>
          </a:xfrm>
          <a:prstGeom prst="rect">
            <a:avLst/>
          </a:prstGeom>
        </p:spPr>
      </p:pic>
      <p:pic>
        <p:nvPicPr>
          <p:cNvPr id="5" name="รูปภาพ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066" y="999668"/>
            <a:ext cx="1759565" cy="1631263"/>
          </a:xfrm>
          <a:prstGeom prst="rect">
            <a:avLst/>
          </a:prstGeom>
        </p:spPr>
      </p:pic>
      <p:pic>
        <p:nvPicPr>
          <p:cNvPr id="6" name="รูปภาพ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362" y="926098"/>
            <a:ext cx="3048695" cy="1778405"/>
          </a:xfrm>
          <a:prstGeom prst="rect">
            <a:avLst/>
          </a:prstGeom>
        </p:spPr>
      </p:pic>
    </p:spTree>
    <p:extLst>
      <p:ext uri="{BB962C8B-B14F-4D97-AF65-F5344CB8AC3E}">
        <p14:creationId xmlns:p14="http://schemas.microsoft.com/office/powerpoint/2010/main" val="2274007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p:cNvPicPr/>
          <p:nvPr/>
        </p:nvPicPr>
        <p:blipFill rotWithShape="1">
          <a:blip r:embed="rId3"/>
          <a:srcRect b="4829"/>
          <a:stretch/>
        </p:blipFill>
        <p:spPr>
          <a:xfrm>
            <a:off x="-1" y="1435"/>
            <a:ext cx="12813255" cy="6856565"/>
          </a:xfrm>
          <a:prstGeom prst="rect">
            <a:avLst/>
          </a:prstGeom>
        </p:spPr>
      </p:pic>
      <p:pic>
        <p:nvPicPr>
          <p:cNvPr id="3" name="รูปภาพ 2"/>
          <p:cNvPicPr>
            <a:picLocks noChangeAspect="1"/>
          </p:cNvPicPr>
          <p:nvPr/>
        </p:nvPicPr>
        <p:blipFill rotWithShape="1">
          <a:blip r:embed="rId4">
            <a:extLst>
              <a:ext uri="{28A0092B-C50C-407E-A947-70E740481C1C}">
                <a14:useLocalDpi xmlns:a14="http://schemas.microsoft.com/office/drawing/2010/main" val="0"/>
              </a:ext>
            </a:extLst>
          </a:blip>
          <a:srcRect l="4097" t="5284" r="4217" b="1595"/>
          <a:stretch/>
        </p:blipFill>
        <p:spPr>
          <a:xfrm>
            <a:off x="742481" y="1549394"/>
            <a:ext cx="3277726" cy="3256685"/>
          </a:xfrm>
          <a:prstGeom prst="flowChartConnector">
            <a:avLst/>
          </a:prstGeom>
        </p:spPr>
      </p:pic>
      <p:sp>
        <p:nvSpPr>
          <p:cNvPr id="4" name="คำบรรยายภาพแบบสี่เหลี่ยมมุมมน 3"/>
          <p:cNvSpPr/>
          <p:nvPr/>
        </p:nvSpPr>
        <p:spPr>
          <a:xfrm>
            <a:off x="1912227" y="5726664"/>
            <a:ext cx="2538248" cy="581019"/>
          </a:xfrm>
          <a:prstGeom prst="wedgeRoundRectCallout">
            <a:avLst>
              <a:gd name="adj1" fmla="val -10292"/>
              <a:gd name="adj2" fmla="val -403004"/>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a:latin typeface="TH SarabunPSK" panose="020B0500040200020003" pitchFamily="34" charset="-34"/>
                <a:cs typeface="TH SarabunPSK" panose="020B0500040200020003" pitchFamily="34" charset="-34"/>
              </a:rPr>
              <a:t>4,253,003 </a:t>
            </a:r>
            <a:r>
              <a:rPr lang="en-US" sz="2400" b="1" dirty="0" smtClean="0">
                <a:latin typeface="TH SarabunPSK" panose="020B0500040200020003" pitchFamily="34" charset="-34"/>
                <a:cs typeface="TH SarabunPSK" panose="020B0500040200020003" pitchFamily="34" charset="-34"/>
              </a:rPr>
              <a:t>data points</a:t>
            </a:r>
            <a:endParaRPr lang="th-TH" sz="2400" b="1" dirty="0">
              <a:latin typeface="TH SarabunPSK" panose="020B0500040200020003" pitchFamily="34" charset="-34"/>
              <a:cs typeface="TH SarabunPSK" panose="020B0500040200020003" pitchFamily="34" charset="-34"/>
            </a:endParaRPr>
          </a:p>
        </p:txBody>
      </p:sp>
      <p:sp>
        <p:nvSpPr>
          <p:cNvPr id="5" name="คำบรรยายภาพแบบสี่เหลี่ยมมุมมน 4"/>
          <p:cNvSpPr/>
          <p:nvPr/>
        </p:nvSpPr>
        <p:spPr>
          <a:xfrm>
            <a:off x="410654" y="741735"/>
            <a:ext cx="2584793" cy="574121"/>
          </a:xfrm>
          <a:prstGeom prst="wedgeRoundRectCallout">
            <a:avLst>
              <a:gd name="adj1" fmla="val -2006"/>
              <a:gd name="adj2" fmla="val 23916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smtClean="0">
                <a:latin typeface="TH SarabunPSK" panose="020B0500040200020003" pitchFamily="34" charset="-34"/>
                <a:cs typeface="TH SarabunPSK" panose="020B0500040200020003" pitchFamily="34" charset="-34"/>
              </a:rPr>
              <a:t>16,741 data points</a:t>
            </a:r>
            <a:endParaRPr lang="th-TH" sz="2400" b="1" dirty="0">
              <a:latin typeface="TH SarabunPSK" panose="020B0500040200020003" pitchFamily="34" charset="-34"/>
              <a:cs typeface="TH SarabunPSK" panose="020B0500040200020003" pitchFamily="34" charset="-34"/>
            </a:endParaRPr>
          </a:p>
        </p:txBody>
      </p:sp>
      <p:sp>
        <p:nvSpPr>
          <p:cNvPr id="6" name="คำบรรยายภาพแบบสี่เหลี่ยมมุมมน 5"/>
          <p:cNvSpPr/>
          <p:nvPr/>
        </p:nvSpPr>
        <p:spPr>
          <a:xfrm>
            <a:off x="3821833" y="712016"/>
            <a:ext cx="2584793" cy="574121"/>
          </a:xfrm>
          <a:prstGeom prst="wedgeRoundRectCallout">
            <a:avLst>
              <a:gd name="adj1" fmla="val -105950"/>
              <a:gd name="adj2" fmla="val 109945"/>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smtClean="0">
                <a:latin typeface="TH SarabunPSK" panose="020B0500040200020003" pitchFamily="34" charset="-34"/>
                <a:cs typeface="TH SarabunPSK" panose="020B0500040200020003" pitchFamily="34" charset="-34"/>
              </a:rPr>
              <a:t>1,218 data points</a:t>
            </a:r>
            <a:endParaRPr lang="th-TH" sz="2400" b="1"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43913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กลุ่ม 1"/>
          <p:cNvGrpSpPr/>
          <p:nvPr/>
        </p:nvGrpSpPr>
        <p:grpSpPr>
          <a:xfrm>
            <a:off x="2526031" y="1466194"/>
            <a:ext cx="7649383" cy="3939902"/>
            <a:chOff x="1453975" y="1024759"/>
            <a:chExt cx="7649383" cy="3939902"/>
          </a:xfrm>
        </p:grpSpPr>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975" y="1024759"/>
              <a:ext cx="7397128" cy="3624592"/>
            </a:xfrm>
            <a:prstGeom prst="rect">
              <a:avLst/>
            </a:prstGeom>
          </p:spPr>
        </p:pic>
        <p:sp>
          <p:nvSpPr>
            <p:cNvPr id="5" name="กล่องข้อความ 4"/>
            <p:cNvSpPr txBox="1"/>
            <p:nvPr/>
          </p:nvSpPr>
          <p:spPr>
            <a:xfrm>
              <a:off x="7211496" y="4649351"/>
              <a:ext cx="1891862" cy="315310"/>
            </a:xfrm>
            <a:prstGeom prst="rect">
              <a:avLst/>
            </a:prstGeom>
            <a:noFill/>
          </p:spPr>
          <p:txBody>
            <a:bodyPr wrap="square" rtlCol="0">
              <a:spAutoFit/>
            </a:bodyPr>
            <a:lstStyle/>
            <a:p>
              <a:r>
                <a:rPr lang="en-US" sz="1400" dirty="0">
                  <a:latin typeface="TH SarabunPSK" panose="020B0500040200020003" pitchFamily="34" charset="-34"/>
                  <a:cs typeface="TH SarabunPSK" panose="020B0500040200020003" pitchFamily="34" charset="-34"/>
                </a:rPr>
                <a:t>http://</a:t>
              </a:r>
              <a:r>
                <a:rPr lang="en-US" sz="1400" dirty="0" smtClean="0">
                  <a:latin typeface="TH SarabunPSK" panose="020B0500040200020003" pitchFamily="34" charset="-34"/>
                  <a:cs typeface="TH SarabunPSK" panose="020B0500040200020003" pitchFamily="34" charset="-34"/>
                </a:rPr>
                <a:t>arbordayblog.org.com</a:t>
              </a:r>
              <a:endParaRPr lang="th-TH" sz="1400" dirty="0">
                <a:latin typeface="TH SarabunPSK" panose="020B0500040200020003" pitchFamily="34" charset="-34"/>
                <a:cs typeface="TH SarabunPSK" panose="020B0500040200020003" pitchFamily="34" charset="-34"/>
              </a:endParaRPr>
            </a:p>
          </p:txBody>
        </p:sp>
      </p:grpSp>
      <p:sp>
        <p:nvSpPr>
          <p:cNvPr id="6" name="Title 1">
            <a:extLst>
              <a:ext uri="{FF2B5EF4-FFF2-40B4-BE49-F238E27FC236}">
                <a16:creationId xmlns:a16="http://schemas.microsoft.com/office/drawing/2014/main" xmlns="" id="{984DF8D3-C535-4908-A986-23A74324BAD4}"/>
              </a:ext>
            </a:extLst>
          </p:cNvPr>
          <p:cNvSpPr>
            <a:spLocks noGrp="1"/>
          </p:cNvSpPr>
          <p:nvPr>
            <p:ph type="title"/>
          </p:nvPr>
        </p:nvSpPr>
        <p:spPr>
          <a:xfrm>
            <a:off x="541421" y="0"/>
            <a:ext cx="9823030" cy="1596177"/>
          </a:xfrm>
        </p:spPr>
        <p:txBody>
          <a:bodyPr/>
          <a:lstStyle/>
          <a:p>
            <a:r>
              <a:rPr lang="en-US" b="1" dirty="0" smtClean="0">
                <a:latin typeface="TH SarabunPSK" panose="020B0500040200020003" pitchFamily="34" charset="-34"/>
                <a:cs typeface="TH SarabunPSK" panose="020B0500040200020003" pitchFamily="34" charset="-34"/>
              </a:rPr>
              <a:t>Discussion</a:t>
            </a:r>
            <a:endParaRPr lang="th-TH" b="1"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88194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480034" y="2525001"/>
            <a:ext cx="10515600" cy="1325563"/>
          </a:xfrm>
        </p:spPr>
        <p:txBody>
          <a:bodyPr/>
          <a:lstStyle/>
          <a:p>
            <a:r>
              <a:rPr lang="en-US" dirty="0" smtClean="0"/>
              <a:t>Thank you</a:t>
            </a:r>
            <a:endParaRPr lang="th-TH" dirty="0"/>
          </a:p>
        </p:txBody>
      </p:sp>
    </p:spTree>
    <p:extLst>
      <p:ext uri="{BB962C8B-B14F-4D97-AF65-F5344CB8AC3E}">
        <p14:creationId xmlns:p14="http://schemas.microsoft.com/office/powerpoint/2010/main" val="2514717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DDE4AC-9672-43D6-84F3-57CC5273A0C2}"/>
              </a:ext>
            </a:extLst>
          </p:cNvPr>
          <p:cNvSpPr>
            <a:spLocks noGrp="1"/>
          </p:cNvSpPr>
          <p:nvPr>
            <p:ph type="title"/>
          </p:nvPr>
        </p:nvSpPr>
        <p:spPr>
          <a:xfrm>
            <a:off x="345060" y="13461"/>
            <a:ext cx="10333789" cy="1325563"/>
          </a:xfrm>
        </p:spPr>
        <p:txBody>
          <a:bodyPr/>
          <a:lstStyle/>
          <a:p>
            <a:r>
              <a:rPr lang="en-US" b="1" dirty="0" smtClean="0">
                <a:latin typeface="TH SarabunPSK" panose="020B0500040200020003" pitchFamily="34" charset="-34"/>
                <a:cs typeface="TH SarabunPSK" panose="020B0500040200020003" pitchFamily="34" charset="-34"/>
              </a:rPr>
              <a:t>Introduction</a:t>
            </a:r>
            <a:endParaRPr lang="th-TH" b="1" dirty="0">
              <a:latin typeface="TH SarabunPSK" panose="020B0500040200020003" pitchFamily="34" charset="-34"/>
              <a:cs typeface="TH SarabunPSK" panose="020B0500040200020003" pitchFamily="34" charset="-34"/>
            </a:endParaRPr>
          </a:p>
        </p:txBody>
      </p:sp>
      <p:sp>
        <p:nvSpPr>
          <p:cNvPr id="4" name="ตัวแทนเนื้อหา 3"/>
          <p:cNvSpPr>
            <a:spLocks noGrp="1"/>
          </p:cNvSpPr>
          <p:nvPr>
            <p:ph idx="1"/>
          </p:nvPr>
        </p:nvSpPr>
        <p:spPr>
          <a:xfrm>
            <a:off x="751114" y="7295696"/>
            <a:ext cx="10515600" cy="4351338"/>
          </a:xfrm>
        </p:spPr>
        <p:txBody>
          <a:bodyPr/>
          <a:lstStyle/>
          <a:p>
            <a:pPr>
              <a:buFontTx/>
              <a:buChar char="-"/>
            </a:pPr>
            <a:r>
              <a:rPr lang="th-TH" dirty="0" smtClean="0"/>
              <a:t>อันตราย</a:t>
            </a:r>
            <a:r>
              <a:rPr lang="th-TH" dirty="0"/>
              <a:t>ต่อระบบการได้</a:t>
            </a:r>
            <a:r>
              <a:rPr lang="th-TH" dirty="0" smtClean="0"/>
              <a:t>ยิน</a:t>
            </a:r>
            <a:endParaRPr lang="th-TH" strike="sngStrike" dirty="0" smtClean="0"/>
          </a:p>
          <a:p>
            <a:pPr>
              <a:buFontTx/>
              <a:buChar char="-"/>
            </a:pPr>
            <a:r>
              <a:rPr lang="th-TH" dirty="0" smtClean="0"/>
              <a:t>ประสิทธิภาพ</a:t>
            </a:r>
            <a:r>
              <a:rPr lang="th-TH" dirty="0"/>
              <a:t>การทำงานลดลง </a:t>
            </a:r>
            <a:endParaRPr lang="th-TH" dirty="0" smtClean="0"/>
          </a:p>
          <a:p>
            <a:pPr>
              <a:buFontTx/>
              <a:buChar char="-"/>
            </a:pPr>
            <a:r>
              <a:rPr lang="th-TH" dirty="0" smtClean="0"/>
              <a:t>เสีย</a:t>
            </a:r>
            <a:r>
              <a:rPr lang="th-TH" dirty="0"/>
              <a:t>ค่าใช้จ่ายในการ</a:t>
            </a:r>
            <a:r>
              <a:rPr lang="th-TH" dirty="0" smtClean="0"/>
              <a:t>ควบคุม</a:t>
            </a:r>
            <a:endParaRPr lang="en-US" strike="sngStrike" dirty="0"/>
          </a:p>
          <a:p>
            <a:pPr>
              <a:buFontTx/>
              <a:buChar char="-"/>
            </a:pPr>
            <a:r>
              <a:rPr lang="en-US" dirty="0" smtClean="0"/>
              <a:t>So, it is very important to …… the risk points</a:t>
            </a:r>
            <a:endParaRPr lang="th-TH" dirty="0"/>
          </a:p>
          <a:p>
            <a:pPr>
              <a:buFontTx/>
              <a:buChar char="-"/>
            </a:pPr>
            <a:endParaRPr lang="th-TH" dirty="0" smtClean="0"/>
          </a:p>
          <a:p>
            <a:pPr marL="0" indent="0">
              <a:buNone/>
            </a:pPr>
            <a:endParaRPr lang="th-TH" dirty="0"/>
          </a:p>
        </p:txBody>
      </p:sp>
      <p:sp>
        <p:nvSpPr>
          <p:cNvPr id="5" name="TextBox 4"/>
          <p:cNvSpPr txBox="1"/>
          <p:nvPr/>
        </p:nvSpPr>
        <p:spPr>
          <a:xfrm>
            <a:off x="12462053" y="1105456"/>
            <a:ext cx="2133600" cy="369332"/>
          </a:xfrm>
          <a:prstGeom prst="rect">
            <a:avLst/>
          </a:prstGeom>
          <a:solidFill>
            <a:schemeClr val="accent6">
              <a:lumMod val="20000"/>
              <a:lumOff val="80000"/>
            </a:schemeClr>
          </a:solidFill>
          <a:ln>
            <a:solidFill>
              <a:schemeClr val="tx1"/>
            </a:solidFill>
          </a:ln>
        </p:spPr>
        <p:txBody>
          <a:bodyPr wrap="square" rtlCol="0">
            <a:spAutoFit/>
          </a:bodyPr>
          <a:lstStyle/>
          <a:p>
            <a:r>
              <a:rPr lang="th-TH" dirty="0" smtClean="0"/>
              <a:t>เพิ่มภาพประกอบ</a:t>
            </a:r>
            <a:endParaRPr lang="th-TH" dirty="0"/>
          </a:p>
        </p:txBody>
      </p:sp>
      <p:grpSp>
        <p:nvGrpSpPr>
          <p:cNvPr id="10" name="กลุ่ม 9"/>
          <p:cNvGrpSpPr/>
          <p:nvPr/>
        </p:nvGrpSpPr>
        <p:grpSpPr>
          <a:xfrm>
            <a:off x="6328229" y="1985640"/>
            <a:ext cx="5190673" cy="3717801"/>
            <a:chOff x="5551904" y="1318671"/>
            <a:chExt cx="4058818" cy="2907114"/>
          </a:xfrm>
        </p:grpSpPr>
        <p:pic>
          <p:nvPicPr>
            <p:cNvPr id="6" name="รูปภาพ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904" y="1318671"/>
              <a:ext cx="3927474" cy="2618316"/>
            </a:xfrm>
            <a:prstGeom prst="rect">
              <a:avLst/>
            </a:prstGeom>
          </p:spPr>
        </p:pic>
        <p:sp>
          <p:nvSpPr>
            <p:cNvPr id="7" name="กล่องข้อความ 6"/>
            <p:cNvSpPr txBox="1"/>
            <p:nvPr/>
          </p:nvSpPr>
          <p:spPr>
            <a:xfrm>
              <a:off x="8702918" y="3985120"/>
              <a:ext cx="907804" cy="240665"/>
            </a:xfrm>
            <a:prstGeom prst="rect">
              <a:avLst/>
            </a:prstGeom>
            <a:noFill/>
          </p:spPr>
          <p:txBody>
            <a:bodyPr wrap="square" rtlCol="0">
              <a:spAutoFit/>
            </a:bodyPr>
            <a:lstStyle/>
            <a:p>
              <a:r>
                <a:rPr lang="en-US" sz="1400" dirty="0">
                  <a:latin typeface="TH SarabunPSK" panose="020B0500040200020003" pitchFamily="34" charset="-34"/>
                  <a:cs typeface="TH SarabunPSK" panose="020B0500040200020003" pitchFamily="34" charset="-34"/>
                </a:rPr>
                <a:t>http://</a:t>
              </a:r>
              <a:r>
                <a:rPr lang="en-US" sz="1400" dirty="0" smtClean="0">
                  <a:latin typeface="TH SarabunPSK" panose="020B0500040200020003" pitchFamily="34" charset="-34"/>
                  <a:cs typeface="TH SarabunPSK" panose="020B0500040200020003" pitchFamily="34" charset="-34"/>
                </a:rPr>
                <a:t>kgab.com</a:t>
              </a:r>
              <a:endParaRPr lang="th-TH" sz="1400" dirty="0">
                <a:latin typeface="TH SarabunPSK" panose="020B0500040200020003" pitchFamily="34" charset="-34"/>
                <a:cs typeface="TH SarabunPSK" panose="020B0500040200020003" pitchFamily="34" charset="-34"/>
              </a:endParaRPr>
            </a:p>
          </p:txBody>
        </p:sp>
      </p:grpSp>
      <p:grpSp>
        <p:nvGrpSpPr>
          <p:cNvPr id="11" name="กลุ่ม 10"/>
          <p:cNvGrpSpPr/>
          <p:nvPr/>
        </p:nvGrpSpPr>
        <p:grpSpPr>
          <a:xfrm>
            <a:off x="751114" y="1985640"/>
            <a:ext cx="4557485" cy="3656244"/>
            <a:chOff x="482600" y="1188224"/>
            <a:chExt cx="3679087" cy="2951549"/>
          </a:xfrm>
        </p:grpSpPr>
        <p:pic>
          <p:nvPicPr>
            <p:cNvPr id="3" name="รูปภาพ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 y="1188224"/>
              <a:ext cx="3589534" cy="2694543"/>
            </a:xfrm>
            <a:prstGeom prst="rect">
              <a:avLst/>
            </a:prstGeom>
          </p:spPr>
        </p:pic>
        <p:sp>
          <p:nvSpPr>
            <p:cNvPr id="9" name="กล่องข้อความ 8"/>
            <p:cNvSpPr txBox="1"/>
            <p:nvPr/>
          </p:nvSpPr>
          <p:spPr>
            <a:xfrm>
              <a:off x="2670902" y="3891316"/>
              <a:ext cx="1490785" cy="248457"/>
            </a:xfrm>
            <a:prstGeom prst="rect">
              <a:avLst/>
            </a:prstGeom>
            <a:noFill/>
          </p:spPr>
          <p:txBody>
            <a:bodyPr wrap="square" rtlCol="0">
              <a:spAutoFit/>
            </a:bodyPr>
            <a:lstStyle/>
            <a:p>
              <a:r>
                <a:rPr lang="en-US" sz="1400" dirty="0">
                  <a:latin typeface="TH SarabunPSK" panose="020B0500040200020003" pitchFamily="34" charset="-34"/>
                  <a:cs typeface="TH SarabunPSK" panose="020B0500040200020003" pitchFamily="34" charset="-34"/>
                </a:rPr>
                <a:t>http://</a:t>
              </a:r>
              <a:r>
                <a:rPr lang="en-US" sz="1400" dirty="0" smtClean="0">
                  <a:latin typeface="TH SarabunPSK" panose="020B0500040200020003" pitchFamily="34" charset="-34"/>
                  <a:cs typeface="TH SarabunPSK" panose="020B0500040200020003" pitchFamily="34" charset="-34"/>
                </a:rPr>
                <a:t>assets.nydailynews.com</a:t>
              </a:r>
              <a:endParaRPr lang="th-TH" sz="1400" dirty="0">
                <a:latin typeface="TH SarabunPSK" panose="020B0500040200020003" pitchFamily="34" charset="-34"/>
                <a:cs typeface="TH SarabunPSK" panose="020B0500040200020003" pitchFamily="34" charset="-34"/>
              </a:endParaRPr>
            </a:p>
          </p:txBody>
        </p:sp>
      </p:grpSp>
    </p:spTree>
    <p:extLst>
      <p:ext uri="{BB962C8B-B14F-4D97-AF65-F5344CB8AC3E}">
        <p14:creationId xmlns:p14="http://schemas.microsoft.com/office/powerpoint/2010/main" val="461027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B858F3-1CD9-4FEF-924A-A9674A374377}"/>
              </a:ext>
            </a:extLst>
          </p:cNvPr>
          <p:cNvSpPr>
            <a:spLocks noGrp="1"/>
          </p:cNvSpPr>
          <p:nvPr>
            <p:ph type="title"/>
          </p:nvPr>
        </p:nvSpPr>
        <p:spPr>
          <a:xfrm>
            <a:off x="345060" y="0"/>
            <a:ext cx="10515600" cy="1325563"/>
          </a:xfrm>
        </p:spPr>
        <p:txBody>
          <a:bodyPr/>
          <a:lstStyle/>
          <a:p>
            <a:r>
              <a:rPr lang="en-US" b="1" dirty="0">
                <a:latin typeface="TH SarabunPSK" panose="020B0500040200020003" pitchFamily="34" charset="-34"/>
                <a:cs typeface="TH SarabunPSK" panose="020B0500040200020003" pitchFamily="34" charset="-34"/>
              </a:rPr>
              <a:t>Objectives</a:t>
            </a:r>
            <a:endParaRPr lang="th-TH" b="1" dirty="0">
              <a:latin typeface="TH SarabunPSK" panose="020B0500040200020003" pitchFamily="34" charset="-34"/>
              <a:cs typeface="TH SarabunPSK" panose="020B0500040200020003" pitchFamily="34" charset="-34"/>
            </a:endParaRPr>
          </a:p>
        </p:txBody>
      </p:sp>
      <p:sp>
        <p:nvSpPr>
          <p:cNvPr id="3" name="Content Placeholder 2">
            <a:extLst>
              <a:ext uri="{FF2B5EF4-FFF2-40B4-BE49-F238E27FC236}">
                <a16:creationId xmlns:a16="http://schemas.microsoft.com/office/drawing/2014/main" xmlns="" id="{BFC6533D-CB7B-4E47-973C-BDA80DCA52B4}"/>
              </a:ext>
            </a:extLst>
          </p:cNvPr>
          <p:cNvSpPr>
            <a:spLocks noGrp="1"/>
          </p:cNvSpPr>
          <p:nvPr>
            <p:ph idx="1"/>
          </p:nvPr>
        </p:nvSpPr>
        <p:spPr>
          <a:xfrm>
            <a:off x="759372" y="2777086"/>
            <a:ext cx="10515600" cy="4351338"/>
          </a:xfrm>
        </p:spPr>
        <p:txBody>
          <a:bodyPr>
            <a:normAutofit/>
          </a:bodyPr>
          <a:lstStyle/>
          <a:p>
            <a:pPr marL="0" indent="0">
              <a:buNone/>
            </a:pPr>
            <a:r>
              <a:rPr lang="en-US" dirty="0">
                <a:latin typeface="TH SarabunPSK" panose="020B0500040200020003" pitchFamily="34" charset="-34"/>
                <a:cs typeface="TH SarabunPSK" panose="020B0500040200020003" pitchFamily="34" charset="-34"/>
              </a:rPr>
              <a:t>1.  To visualize noise pollution level</a:t>
            </a:r>
          </a:p>
          <a:p>
            <a:pPr marL="0" indent="0">
              <a:buNone/>
            </a:pPr>
            <a:r>
              <a:rPr lang="en-US" dirty="0">
                <a:latin typeface="TH SarabunPSK" panose="020B0500040200020003" pitchFamily="34" charset="-34"/>
                <a:cs typeface="TH SarabunPSK" panose="020B0500040200020003" pitchFamily="34" charset="-34"/>
              </a:rPr>
              <a:t>2.  To analyze noise pollution risk points using GIS techniques</a:t>
            </a:r>
          </a:p>
          <a:p>
            <a:pPr marL="0" indent="0">
              <a:buNone/>
            </a:pPr>
            <a:endParaRPr lang="en-US" dirty="0" smtClean="0">
              <a:latin typeface="TH SarabunPSK" panose="020B0500040200020003" pitchFamily="34" charset="-34"/>
              <a:cs typeface="TH SarabunPSK" panose="020B0500040200020003" pitchFamily="34" charset="-34"/>
            </a:endParaRPr>
          </a:p>
          <a:p>
            <a:pPr marL="0" indent="0">
              <a:buNone/>
            </a:pPr>
            <a:endParaRPr lang="th-TH" dirty="0" smtClean="0">
              <a:latin typeface="TH SarabunPSK" panose="020B0500040200020003" pitchFamily="34" charset="-34"/>
              <a:cs typeface="TH SarabunPSK" panose="020B0500040200020003" pitchFamily="34" charset="-34"/>
            </a:endParaRPr>
          </a:p>
          <a:p>
            <a:pPr marL="0" indent="0">
              <a:buNone/>
            </a:pPr>
            <a:endParaRPr lang="th-TH"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854908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327807" y="-24016"/>
            <a:ext cx="10515600" cy="1325563"/>
          </a:xfrm>
        </p:spPr>
        <p:txBody>
          <a:bodyPr/>
          <a:lstStyle/>
          <a:p>
            <a:r>
              <a:rPr lang="en-US" b="1" dirty="0" smtClean="0">
                <a:latin typeface="TH SarabunPSK" panose="020B0500040200020003" pitchFamily="34" charset="-34"/>
                <a:cs typeface="TH SarabunPSK" panose="020B0500040200020003" pitchFamily="34" charset="-34"/>
              </a:rPr>
              <a:t>Tools and data</a:t>
            </a:r>
            <a:endParaRPr lang="th-TH" b="1" dirty="0">
              <a:latin typeface="TH SarabunPSK" panose="020B0500040200020003" pitchFamily="34" charset="-34"/>
              <a:cs typeface="TH SarabunPSK" panose="020B0500040200020003" pitchFamily="34" charset="-34"/>
            </a:endParaRPr>
          </a:p>
        </p:txBody>
      </p:sp>
      <p:sp>
        <p:nvSpPr>
          <p:cNvPr id="3" name="ตัวแทนเนื้อหา 2"/>
          <p:cNvSpPr>
            <a:spLocks noGrp="1"/>
          </p:cNvSpPr>
          <p:nvPr>
            <p:ph idx="1"/>
          </p:nvPr>
        </p:nvSpPr>
        <p:spPr>
          <a:xfrm>
            <a:off x="838200" y="1440617"/>
            <a:ext cx="10515600" cy="4767678"/>
          </a:xfrm>
        </p:spPr>
        <p:txBody>
          <a:bodyPr>
            <a:noAutofit/>
          </a:bodyPr>
          <a:lstStyle/>
          <a:p>
            <a:pPr marL="0" indent="0">
              <a:buNone/>
            </a:pPr>
            <a:r>
              <a:rPr lang="en-US" dirty="0" smtClean="0">
                <a:latin typeface="TH SarabunPSK" panose="020B0500040200020003" pitchFamily="34" charset="-34"/>
                <a:cs typeface="TH SarabunPSK" panose="020B0500040200020003" pitchFamily="34" charset="-34"/>
              </a:rPr>
              <a:t>1. Software</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1.1 </a:t>
            </a:r>
            <a:r>
              <a:rPr lang="en-US" dirty="0" err="1">
                <a:latin typeface="TH SarabunPSK" panose="020B0500040200020003" pitchFamily="34" charset="-34"/>
                <a:cs typeface="TH SarabunPSK" panose="020B0500040200020003" pitchFamily="34" charset="-34"/>
              </a:rPr>
              <a:t>PostGIS</a:t>
            </a:r>
            <a:r>
              <a:rPr lang="en-US" dirty="0">
                <a:latin typeface="TH SarabunPSK" panose="020B0500040200020003" pitchFamily="34" charset="-34"/>
                <a:cs typeface="TH SarabunPSK" panose="020B0500040200020003" pitchFamily="34" charset="-34"/>
              </a:rPr>
              <a:t>, </a:t>
            </a:r>
            <a:r>
              <a:rPr lang="en-US" dirty="0" err="1">
                <a:latin typeface="TH SarabunPSK" panose="020B0500040200020003" pitchFamily="34" charset="-34"/>
                <a:cs typeface="TH SarabunPSK" panose="020B0500040200020003" pitchFamily="34" charset="-34"/>
              </a:rPr>
              <a:t>SQLyog</a:t>
            </a:r>
            <a:r>
              <a:rPr lang="en-US" dirty="0">
                <a:latin typeface="TH SarabunPSK" panose="020B0500040200020003" pitchFamily="34" charset="-34"/>
                <a:cs typeface="TH SarabunPSK" panose="020B0500040200020003" pitchFamily="34" charset="-34"/>
              </a:rPr>
              <a:t> Community</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1.2 GIS software </a:t>
            </a:r>
            <a:r>
              <a:rPr lang="en-US" dirty="0" smtClean="0">
                <a:latin typeface="TH SarabunPSK" panose="020B0500040200020003" pitchFamily="34" charset="-34"/>
                <a:cs typeface="TH SarabunPSK" panose="020B0500040200020003" pitchFamily="34" charset="-34"/>
              </a:rPr>
              <a:t>: QGIS</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a:t>
            </a:r>
            <a:r>
              <a:rPr lang="en-US" dirty="0" smtClean="0">
                <a:latin typeface="TH SarabunPSK" panose="020B0500040200020003" pitchFamily="34" charset="-34"/>
                <a:cs typeface="TH SarabunPSK" panose="020B0500040200020003" pitchFamily="34" charset="-34"/>
              </a:rPr>
              <a:t>2</a:t>
            </a:r>
            <a:r>
              <a:rPr lang="en-US" dirty="0">
                <a:latin typeface="TH SarabunPSK" panose="020B0500040200020003" pitchFamily="34" charset="-34"/>
                <a:cs typeface="TH SarabunPSK" panose="020B0500040200020003" pitchFamily="34" charset="-34"/>
              </a:rPr>
              <a:t>. </a:t>
            </a:r>
            <a:r>
              <a:rPr lang="en-US" dirty="0" smtClean="0">
                <a:latin typeface="TH SarabunPSK" panose="020B0500040200020003" pitchFamily="34" charset="-34"/>
                <a:cs typeface="TH SarabunPSK" panose="020B0500040200020003" pitchFamily="34" charset="-34"/>
              </a:rPr>
              <a:t>Data</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2.1 date and </a:t>
            </a:r>
            <a:r>
              <a:rPr lang="en-US" dirty="0" smtClean="0">
                <a:latin typeface="TH SarabunPSK" panose="020B0500040200020003" pitchFamily="34" charset="-34"/>
                <a:cs typeface="TH SarabunPSK" panose="020B0500040200020003" pitchFamily="34" charset="-34"/>
              </a:rPr>
              <a:t>time (timestamp)</a:t>
            </a:r>
          </a:p>
          <a:p>
            <a:pPr marL="0" indent="0">
              <a:buNone/>
            </a:pPr>
            <a:r>
              <a:rPr lang="en-US" dirty="0">
                <a:latin typeface="TH SarabunPSK" panose="020B0500040200020003" pitchFamily="34" charset="-34"/>
                <a:cs typeface="TH SarabunPSK" panose="020B0500040200020003" pitchFamily="34" charset="-34"/>
              </a:rPr>
              <a:t>      2.2 latitude and </a:t>
            </a:r>
            <a:r>
              <a:rPr lang="en-US" dirty="0" smtClean="0">
                <a:latin typeface="TH SarabunPSK" panose="020B0500040200020003" pitchFamily="34" charset="-34"/>
                <a:cs typeface="TH SarabunPSK" panose="020B0500040200020003" pitchFamily="34" charset="-34"/>
              </a:rPr>
              <a:t>longitude (</a:t>
            </a:r>
            <a:r>
              <a:rPr lang="en-US" dirty="0" err="1" smtClean="0">
                <a:latin typeface="TH SarabunPSK" panose="020B0500040200020003" pitchFamily="34" charset="-34"/>
                <a:cs typeface="TH SarabunPSK" panose="020B0500040200020003" pitchFamily="34" charset="-34"/>
              </a:rPr>
              <a:t>lat</a:t>
            </a:r>
            <a:r>
              <a:rPr lang="en-US" dirty="0" smtClean="0">
                <a:latin typeface="TH SarabunPSK" panose="020B0500040200020003" pitchFamily="34" charset="-34"/>
                <a:cs typeface="TH SarabunPSK" panose="020B0500040200020003" pitchFamily="34" charset="-34"/>
              </a:rPr>
              <a:t>, </a:t>
            </a:r>
            <a:r>
              <a:rPr lang="en-US" dirty="0" err="1" smtClean="0">
                <a:latin typeface="TH SarabunPSK" panose="020B0500040200020003" pitchFamily="34" charset="-34"/>
                <a:cs typeface="TH SarabunPSK" panose="020B0500040200020003" pitchFamily="34" charset="-34"/>
              </a:rPr>
              <a:t>lng</a:t>
            </a:r>
            <a:r>
              <a:rPr lang="en-US" dirty="0" smtClean="0">
                <a:latin typeface="TH SarabunPSK" panose="020B0500040200020003" pitchFamily="34" charset="-34"/>
                <a:cs typeface="TH SarabunPSK" panose="020B0500040200020003" pitchFamily="34" charset="-34"/>
              </a:rPr>
              <a:t>)</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a:t>
            </a:r>
            <a:r>
              <a:rPr lang="en-US" dirty="0" smtClean="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  2.3 noise level </a:t>
            </a:r>
            <a:r>
              <a:rPr lang="en-US" dirty="0" smtClean="0">
                <a:latin typeface="TH SarabunPSK" panose="020B0500040200020003" pitchFamily="34" charset="-34"/>
                <a:cs typeface="TH SarabunPSK" panose="020B0500040200020003" pitchFamily="34" charset="-34"/>
              </a:rPr>
              <a:t>(</a:t>
            </a:r>
            <a:r>
              <a:rPr lang="en-US" dirty="0" err="1" smtClean="0">
                <a:latin typeface="TH SarabunPSK" panose="020B0500040200020003" pitchFamily="34" charset="-34"/>
                <a:cs typeface="TH SarabunPSK" panose="020B0500040200020003" pitchFamily="34" charset="-34"/>
              </a:rPr>
              <a:t>mcp_value</a:t>
            </a:r>
            <a:r>
              <a:rPr lang="en-US" dirty="0" smtClean="0">
                <a:latin typeface="TH SarabunPSK" panose="020B0500040200020003" pitchFamily="34" charset="-34"/>
                <a:cs typeface="TH SarabunPSK" panose="020B0500040200020003" pitchFamily="34" charset="-34"/>
              </a:rPr>
              <a:t>)</a:t>
            </a:r>
            <a:endParaRPr lang="en-US" b="0" dirty="0" smtClean="0">
              <a:effectLst/>
              <a:latin typeface="TH SarabunPSK" panose="020B0500040200020003" pitchFamily="34" charset="-34"/>
              <a:cs typeface="TH SarabunPSK" panose="020B0500040200020003" pitchFamily="34" charset="-34"/>
            </a:endParaRPr>
          </a:p>
          <a:p>
            <a:pPr marL="0" indent="0">
              <a:buNone/>
            </a:pPr>
            <a:r>
              <a:rPr lang="en-US" dirty="0">
                <a:latin typeface="TH SarabunPSK" panose="020B0500040200020003" pitchFamily="34" charset="-34"/>
                <a:cs typeface="TH SarabunPSK" panose="020B0500040200020003" pitchFamily="34" charset="-34"/>
              </a:rPr>
              <a:t>      </a:t>
            </a:r>
            <a:r>
              <a:rPr lang="en-US" dirty="0" smtClean="0">
                <a:latin typeface="TH SarabunPSK" panose="020B0500040200020003" pitchFamily="34" charset="-34"/>
                <a:cs typeface="TH SarabunPSK" panose="020B0500040200020003" pitchFamily="34" charset="-34"/>
              </a:rPr>
              <a:t/>
            </a:r>
            <a:br>
              <a:rPr lang="en-US" dirty="0" smtClean="0">
                <a:latin typeface="TH SarabunPSK" panose="020B0500040200020003" pitchFamily="34" charset="-34"/>
                <a:cs typeface="TH SarabunPSK" panose="020B0500040200020003" pitchFamily="34" charset="-34"/>
              </a:rPr>
            </a:br>
            <a:endParaRPr lang="th-TH" dirty="0">
              <a:latin typeface="TH SarabunPSK" panose="020B0500040200020003" pitchFamily="34" charset="-34"/>
              <a:cs typeface="TH SarabunPSK" panose="020B0500040200020003" pitchFamily="34" charset="-34"/>
            </a:endParaRPr>
          </a:p>
        </p:txBody>
      </p:sp>
      <p:sp>
        <p:nvSpPr>
          <p:cNvPr id="4" name="TextBox 3"/>
          <p:cNvSpPr txBox="1"/>
          <p:nvPr/>
        </p:nvSpPr>
        <p:spPr>
          <a:xfrm>
            <a:off x="12888189" y="704740"/>
            <a:ext cx="3228111" cy="646331"/>
          </a:xfrm>
          <a:prstGeom prst="rect">
            <a:avLst/>
          </a:prstGeom>
          <a:solidFill>
            <a:schemeClr val="accent6">
              <a:lumMod val="20000"/>
              <a:lumOff val="80000"/>
            </a:schemeClr>
          </a:solidFill>
          <a:ln>
            <a:solidFill>
              <a:schemeClr val="tx1"/>
            </a:solidFill>
          </a:ln>
        </p:spPr>
        <p:txBody>
          <a:bodyPr wrap="square" rtlCol="0">
            <a:spAutoFit/>
          </a:bodyPr>
          <a:lstStyle/>
          <a:p>
            <a:r>
              <a:rPr lang="th-TH" dirty="0" smtClean="0"/>
              <a:t>แปะรูปไอคอน หรือตัวอย่างหน้าจอแต่ละโปรแกรม</a:t>
            </a:r>
            <a:endParaRPr lang="th-TH" dirty="0"/>
          </a:p>
        </p:txBody>
      </p:sp>
      <p:pic>
        <p:nvPicPr>
          <p:cNvPr id="9" name="รูปภาพ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091" y="266508"/>
            <a:ext cx="1952213" cy="2169126"/>
          </a:xfrm>
          <a:prstGeom prst="rect">
            <a:avLst/>
          </a:prstGeom>
        </p:spPr>
      </p:pic>
      <p:pic>
        <p:nvPicPr>
          <p:cNvPr id="11" name="รูปภาพ 10"/>
          <p:cNvPicPr>
            <a:picLocks noChangeAspect="1"/>
          </p:cNvPicPr>
          <p:nvPr/>
        </p:nvPicPr>
        <p:blipFill rotWithShape="1">
          <a:blip r:embed="rId4">
            <a:extLst>
              <a:ext uri="{28A0092B-C50C-407E-A947-70E740481C1C}">
                <a14:useLocalDpi xmlns:a14="http://schemas.microsoft.com/office/drawing/2010/main" val="0"/>
              </a:ext>
            </a:extLst>
          </a:blip>
          <a:srcRect l="30190" t="9244" r="32984" b="9002"/>
          <a:stretch/>
        </p:blipFill>
        <p:spPr>
          <a:xfrm>
            <a:off x="6140905" y="2567406"/>
            <a:ext cx="1420586" cy="1655719"/>
          </a:xfrm>
          <a:prstGeom prst="rect">
            <a:avLst/>
          </a:prstGeom>
        </p:spPr>
      </p:pic>
      <p:pic>
        <p:nvPicPr>
          <p:cNvPr id="13" name="รูปภาพ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327" y="4265351"/>
            <a:ext cx="2038350" cy="2247900"/>
          </a:xfrm>
          <a:prstGeom prst="rect">
            <a:avLst/>
          </a:prstGeom>
        </p:spPr>
      </p:pic>
      <p:sp>
        <p:nvSpPr>
          <p:cNvPr id="5" name="สี่เหลี่ยมผืนผ้ามุมมน 4"/>
          <p:cNvSpPr/>
          <p:nvPr/>
        </p:nvSpPr>
        <p:spPr>
          <a:xfrm>
            <a:off x="8955657" y="704651"/>
            <a:ext cx="2398143" cy="9859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err="1" smtClean="0">
                <a:latin typeface="TH SarabunPSK" panose="020B0500040200020003" pitchFamily="34" charset="-34"/>
                <a:cs typeface="TH SarabunPSK" panose="020B0500040200020003" pitchFamily="34" charset="-34"/>
              </a:rPr>
              <a:t>PostGIS</a:t>
            </a:r>
            <a:endParaRPr lang="th-TH" sz="2400" dirty="0">
              <a:latin typeface="TH SarabunPSK" panose="020B0500040200020003" pitchFamily="34" charset="-34"/>
              <a:cs typeface="TH SarabunPSK" panose="020B0500040200020003" pitchFamily="34" charset="-34"/>
            </a:endParaRPr>
          </a:p>
        </p:txBody>
      </p:sp>
      <p:sp>
        <p:nvSpPr>
          <p:cNvPr id="10" name="สี่เหลี่ยมผืนผ้ามุมมน 9"/>
          <p:cNvSpPr/>
          <p:nvPr/>
        </p:nvSpPr>
        <p:spPr>
          <a:xfrm>
            <a:off x="8950490" y="2902291"/>
            <a:ext cx="2398143" cy="98594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err="1" smtClean="0">
                <a:latin typeface="TH SarabunPSK" panose="020B0500040200020003" pitchFamily="34" charset="-34"/>
                <a:cs typeface="TH SarabunPSK" panose="020B0500040200020003" pitchFamily="34" charset="-34"/>
              </a:rPr>
              <a:t>SQLyog</a:t>
            </a:r>
            <a:r>
              <a:rPr lang="en-US" sz="2400" dirty="0" smtClean="0">
                <a:latin typeface="TH SarabunPSK" panose="020B0500040200020003" pitchFamily="34" charset="-34"/>
                <a:cs typeface="TH SarabunPSK" panose="020B0500040200020003" pitchFamily="34" charset="-34"/>
              </a:rPr>
              <a:t> Community</a:t>
            </a:r>
            <a:endParaRPr lang="th-TH" sz="2400" dirty="0">
              <a:latin typeface="TH SarabunPSK" panose="020B0500040200020003" pitchFamily="34" charset="-34"/>
              <a:cs typeface="TH SarabunPSK" panose="020B0500040200020003" pitchFamily="34" charset="-34"/>
            </a:endParaRPr>
          </a:p>
        </p:txBody>
      </p:sp>
      <p:sp>
        <p:nvSpPr>
          <p:cNvPr id="12" name="สี่เหลี่ยมผืนผ้ามุมมน 11"/>
          <p:cNvSpPr/>
          <p:nvPr/>
        </p:nvSpPr>
        <p:spPr>
          <a:xfrm>
            <a:off x="8950490" y="4896327"/>
            <a:ext cx="2398143" cy="98594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smtClean="0">
                <a:latin typeface="TH SarabunPSK" panose="020B0500040200020003" pitchFamily="34" charset="-34"/>
                <a:cs typeface="TH SarabunPSK" panose="020B0500040200020003" pitchFamily="34" charset="-34"/>
              </a:rPr>
              <a:t>GIS software</a:t>
            </a:r>
            <a:endParaRPr lang="th-TH" sz="2400" b="1" dirty="0">
              <a:latin typeface="TH SarabunPSK" panose="020B0500040200020003" pitchFamily="34" charset="-34"/>
              <a:cs typeface="TH SarabunPSK" panose="020B0500040200020003" pitchFamily="34" charset="-34"/>
            </a:endParaRPr>
          </a:p>
        </p:txBody>
      </p:sp>
      <p:cxnSp>
        <p:nvCxnSpPr>
          <p:cNvPr id="7" name="ลูกศรเชื่อมต่อแบบตรง 6"/>
          <p:cNvCxnSpPr>
            <a:stCxn id="5" idx="1"/>
          </p:cNvCxnSpPr>
          <p:nvPr/>
        </p:nvCxnSpPr>
        <p:spPr>
          <a:xfrm flipH="1">
            <a:off x="7827304" y="1197625"/>
            <a:ext cx="1128353"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4" name="ลูกศรเชื่อมต่อแบบตรง 13"/>
          <p:cNvCxnSpPr/>
          <p:nvPr/>
        </p:nvCxnSpPr>
        <p:spPr>
          <a:xfrm flipH="1">
            <a:off x="7822137" y="5393605"/>
            <a:ext cx="1128353"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cxnSp>
        <p:nvCxnSpPr>
          <p:cNvPr id="15" name="ลูกศรเชื่อมต่อแบบตรง 14"/>
          <p:cNvCxnSpPr/>
          <p:nvPr/>
        </p:nvCxnSpPr>
        <p:spPr>
          <a:xfrm flipH="1">
            <a:off x="7822137" y="3395265"/>
            <a:ext cx="1128353" cy="0"/>
          </a:xfrm>
          <a:prstGeom prst="straightConnector1">
            <a:avLst/>
          </a:prstGeom>
          <a:ln w="28575">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60977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รูปภาพ 2"/>
          <p:cNvPicPr>
            <a:picLocks noChangeAspect="1"/>
          </p:cNvPicPr>
          <p:nvPr/>
        </p:nvPicPr>
        <p:blipFill rotWithShape="1">
          <a:blip r:embed="rId3"/>
          <a:srcRect l="30108" t="32895" b="10595"/>
          <a:stretch/>
        </p:blipFill>
        <p:spPr>
          <a:xfrm>
            <a:off x="2111895" y="2152754"/>
            <a:ext cx="9814425" cy="4454774"/>
          </a:xfrm>
          <a:prstGeom prst="rect">
            <a:avLst/>
          </a:prstGeom>
        </p:spPr>
      </p:pic>
      <p:sp>
        <p:nvSpPr>
          <p:cNvPr id="2" name="Title 1">
            <a:extLst>
              <a:ext uri="{FF2B5EF4-FFF2-40B4-BE49-F238E27FC236}">
                <a16:creationId xmlns:a16="http://schemas.microsoft.com/office/drawing/2014/main" xmlns="" id="{984DF8D3-C535-4908-A986-23A74324BAD4}"/>
              </a:ext>
            </a:extLst>
          </p:cNvPr>
          <p:cNvSpPr>
            <a:spLocks noGrp="1"/>
          </p:cNvSpPr>
          <p:nvPr>
            <p:ph type="title"/>
          </p:nvPr>
        </p:nvSpPr>
        <p:spPr>
          <a:xfrm>
            <a:off x="344101" y="-19065"/>
            <a:ext cx="9823030" cy="1596177"/>
          </a:xfrm>
        </p:spPr>
        <p:txBody>
          <a:bodyPr/>
          <a:lstStyle/>
          <a:p>
            <a:r>
              <a:rPr lang="en-US" b="1" dirty="0">
                <a:latin typeface="TH SarabunPSK" panose="020B0500040200020003" pitchFamily="34" charset="-34"/>
                <a:cs typeface="TH SarabunPSK" panose="020B0500040200020003" pitchFamily="34" charset="-34"/>
              </a:rPr>
              <a:t> </a:t>
            </a:r>
            <a:r>
              <a:rPr lang="en-US" b="1" dirty="0" smtClean="0">
                <a:latin typeface="TH SarabunPSK" panose="020B0500040200020003" pitchFamily="34" charset="-34"/>
                <a:cs typeface="TH SarabunPSK" panose="020B0500040200020003" pitchFamily="34" charset="-34"/>
              </a:rPr>
              <a:t>Methodology</a:t>
            </a:r>
            <a:endParaRPr lang="th-TH" b="1" dirty="0">
              <a:latin typeface="TH SarabunPSK" panose="020B0500040200020003" pitchFamily="34" charset="-34"/>
              <a:cs typeface="TH SarabunPSK" panose="020B0500040200020003" pitchFamily="34" charset="-34"/>
            </a:endParaRPr>
          </a:p>
        </p:txBody>
      </p:sp>
      <p:sp>
        <p:nvSpPr>
          <p:cNvPr id="4" name="ตัวแทนเนื้อหา 2"/>
          <p:cNvSpPr>
            <a:spLocks noGrp="1"/>
          </p:cNvSpPr>
          <p:nvPr>
            <p:ph idx="1"/>
          </p:nvPr>
        </p:nvSpPr>
        <p:spPr>
          <a:xfrm>
            <a:off x="736599" y="1201511"/>
            <a:ext cx="9825383" cy="1483632"/>
          </a:xfrm>
        </p:spPr>
        <p:txBody>
          <a:bodyPr>
            <a:noAutofit/>
          </a:bodyPr>
          <a:lstStyle/>
          <a:p>
            <a:pPr marL="0" indent="0">
              <a:buNone/>
            </a:pPr>
            <a:r>
              <a:rPr lang="en-US" sz="2400" dirty="0" smtClean="0">
                <a:latin typeface="TH SarabunPSK" panose="020B0500040200020003" pitchFamily="34" charset="-34"/>
                <a:cs typeface="TH SarabunPSK" panose="020B0500040200020003" pitchFamily="34" charset="-34"/>
              </a:rPr>
              <a:t>Extract and convert data (</a:t>
            </a:r>
            <a:r>
              <a:rPr lang="en-US" sz="2400" dirty="0" err="1" smtClean="0">
                <a:latin typeface="TH SarabunPSK" panose="020B0500040200020003" pitchFamily="34" charset="-34"/>
                <a:cs typeface="TH SarabunPSK" panose="020B0500040200020003" pitchFamily="34" charset="-34"/>
              </a:rPr>
              <a:t>lat</a:t>
            </a:r>
            <a:r>
              <a:rPr lang="en-US" sz="2400" dirty="0" smtClean="0">
                <a:latin typeface="TH SarabunPSK" panose="020B0500040200020003" pitchFamily="34" charset="-34"/>
                <a:cs typeface="TH SarabunPSK" panose="020B0500040200020003" pitchFamily="34" charset="-34"/>
              </a:rPr>
              <a:t>, </a:t>
            </a:r>
            <a:r>
              <a:rPr lang="en-US" sz="2400" dirty="0" err="1" smtClean="0">
                <a:latin typeface="TH SarabunPSK" panose="020B0500040200020003" pitchFamily="34" charset="-34"/>
                <a:cs typeface="TH SarabunPSK" panose="020B0500040200020003" pitchFamily="34" charset="-34"/>
              </a:rPr>
              <a:t>lng</a:t>
            </a:r>
            <a:r>
              <a:rPr lang="en-US" sz="2400" dirty="0" smtClean="0">
                <a:latin typeface="TH SarabunPSK" panose="020B0500040200020003" pitchFamily="34" charset="-34"/>
                <a:cs typeface="TH SarabunPSK" panose="020B0500040200020003" pitchFamily="34" charset="-34"/>
              </a:rPr>
              <a:t>, </a:t>
            </a:r>
            <a:r>
              <a:rPr lang="en-US" sz="2400" dirty="0" err="1" smtClean="0">
                <a:latin typeface="TH SarabunPSK" panose="020B0500040200020003" pitchFamily="34" charset="-34"/>
                <a:cs typeface="TH SarabunPSK" panose="020B0500040200020003" pitchFamily="34" charset="-34"/>
              </a:rPr>
              <a:t>pcm_value</a:t>
            </a:r>
            <a:r>
              <a:rPr lang="en-US" sz="2400" dirty="0" smtClean="0">
                <a:latin typeface="TH SarabunPSK" panose="020B0500040200020003" pitchFamily="34" charset="-34"/>
                <a:cs typeface="TH SarabunPSK" panose="020B0500040200020003" pitchFamily="34" charset="-34"/>
              </a:rPr>
              <a:t>, …) to CSV</a:t>
            </a:r>
            <a:br>
              <a:rPr lang="en-US" sz="2400" dirty="0" smtClean="0">
                <a:latin typeface="TH SarabunPSK" panose="020B0500040200020003" pitchFamily="34" charset="-34"/>
                <a:cs typeface="TH SarabunPSK" panose="020B0500040200020003" pitchFamily="34" charset="-34"/>
              </a:rPr>
            </a:br>
            <a:endParaRPr lang="th-TH" sz="2400" dirty="0">
              <a:latin typeface="TH SarabunPSK" panose="020B0500040200020003" pitchFamily="34" charset="-34"/>
              <a:cs typeface="TH SarabunPSK" panose="020B0500040200020003" pitchFamily="34" charset="-34"/>
            </a:endParaRPr>
          </a:p>
        </p:txBody>
      </p:sp>
      <p:sp>
        <p:nvSpPr>
          <p:cNvPr id="7" name="TextBox 6"/>
          <p:cNvSpPr txBox="1"/>
          <p:nvPr/>
        </p:nvSpPr>
        <p:spPr>
          <a:xfrm>
            <a:off x="12530149" y="1411511"/>
            <a:ext cx="3228111" cy="369332"/>
          </a:xfrm>
          <a:prstGeom prst="rect">
            <a:avLst/>
          </a:prstGeom>
          <a:solidFill>
            <a:schemeClr val="accent6">
              <a:lumMod val="20000"/>
              <a:lumOff val="80000"/>
            </a:schemeClr>
          </a:solidFill>
          <a:ln>
            <a:solidFill>
              <a:schemeClr val="tx1"/>
            </a:solidFill>
          </a:ln>
        </p:spPr>
        <p:txBody>
          <a:bodyPr wrap="square" rtlCol="0">
            <a:spAutoFit/>
          </a:bodyPr>
          <a:lstStyle/>
          <a:p>
            <a:r>
              <a:rPr lang="th-TH" dirty="0" smtClean="0"/>
              <a:t>ภาพ</a:t>
            </a:r>
            <a:r>
              <a:rPr lang="en-US" dirty="0" smtClean="0"/>
              <a:t> </a:t>
            </a:r>
            <a:r>
              <a:rPr lang="en-US" dirty="0" err="1" smtClean="0"/>
              <a:t>sql</a:t>
            </a:r>
            <a:r>
              <a:rPr lang="th-TH" dirty="0" smtClean="0"/>
              <a:t> หรือ หน้าต่าง</a:t>
            </a:r>
            <a:r>
              <a:rPr lang="en-US" dirty="0" smtClean="0"/>
              <a:t> </a:t>
            </a:r>
            <a:r>
              <a:rPr lang="en-US" dirty="0" err="1" smtClean="0"/>
              <a:t>sqlyog</a:t>
            </a:r>
            <a:endParaRPr lang="th-TH" dirty="0"/>
          </a:p>
        </p:txBody>
      </p:sp>
      <p:sp>
        <p:nvSpPr>
          <p:cNvPr id="12" name="สี่เหลี่ยมผืนผ้า 11"/>
          <p:cNvSpPr/>
          <p:nvPr/>
        </p:nvSpPr>
        <p:spPr>
          <a:xfrm>
            <a:off x="4035972" y="2427890"/>
            <a:ext cx="756745" cy="406750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สี่เหลี่ยมผืนผ้า 12"/>
          <p:cNvSpPr/>
          <p:nvPr/>
        </p:nvSpPr>
        <p:spPr>
          <a:xfrm>
            <a:off x="2332342" y="2427891"/>
            <a:ext cx="724358" cy="40675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สี่เหลี่ยมผืนผ้า 13"/>
          <p:cNvSpPr/>
          <p:nvPr/>
        </p:nvSpPr>
        <p:spPr>
          <a:xfrm>
            <a:off x="3109252" y="2438397"/>
            <a:ext cx="826870" cy="40675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คำบรรยายภาพแบบสี่เหลี่ยมมุมมน 5"/>
          <p:cNvSpPr/>
          <p:nvPr/>
        </p:nvSpPr>
        <p:spPr>
          <a:xfrm>
            <a:off x="172050" y="3645030"/>
            <a:ext cx="1767794" cy="1435492"/>
          </a:xfrm>
          <a:prstGeom prst="wedgeRoundRectCallout">
            <a:avLst>
              <a:gd name="adj1" fmla="val 82774"/>
              <a:gd name="adj2" fmla="val -93108"/>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a:latin typeface="TH SarabunPSK" panose="020B0500040200020003" pitchFamily="34" charset="-34"/>
                <a:cs typeface="TH SarabunPSK" panose="020B0500040200020003" pitchFamily="34" charset="-34"/>
              </a:rPr>
              <a:t>4,253,003 Million data </a:t>
            </a:r>
            <a:r>
              <a:rPr lang="en-US" sz="2400" b="1" dirty="0" smtClean="0">
                <a:latin typeface="TH SarabunPSK" panose="020B0500040200020003" pitchFamily="34" charset="-34"/>
                <a:cs typeface="TH SarabunPSK" panose="020B0500040200020003" pitchFamily="34" charset="-34"/>
              </a:rPr>
              <a:t>points</a:t>
            </a:r>
            <a:endParaRPr lang="th-TH" sz="2400" b="1" dirty="0">
              <a:latin typeface="TH SarabunPSK" panose="020B0500040200020003" pitchFamily="34" charset="-34"/>
              <a:cs typeface="TH SarabunPSK" panose="020B0500040200020003" pitchFamily="34" charset="-34"/>
            </a:endParaRPr>
          </a:p>
        </p:txBody>
      </p:sp>
      <p:sp>
        <p:nvSpPr>
          <p:cNvPr id="10" name="คำบรรยายภาพแบบสี่เหลี่ยมมุมมน 9"/>
          <p:cNvSpPr/>
          <p:nvPr/>
        </p:nvSpPr>
        <p:spPr>
          <a:xfrm>
            <a:off x="6303734" y="992084"/>
            <a:ext cx="1430748" cy="951243"/>
          </a:xfrm>
          <a:prstGeom prst="wedgeRoundRectCallout">
            <a:avLst>
              <a:gd name="adj1" fmla="val -232418"/>
              <a:gd name="adj2" fmla="val 14643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latin typeface="TH SarabunPSK" panose="020B0500040200020003" pitchFamily="34" charset="-34"/>
                <a:cs typeface="TH SarabunPSK" panose="020B0500040200020003" pitchFamily="34" charset="-34"/>
              </a:rPr>
              <a:t>34 cars</a:t>
            </a:r>
            <a:endParaRPr lang="th-TH" sz="2400" b="1" dirty="0">
              <a:latin typeface="TH SarabunPSK" panose="020B0500040200020003" pitchFamily="34" charset="-34"/>
              <a:cs typeface="TH SarabunPSK" panose="020B0500040200020003" pitchFamily="34" charset="-34"/>
            </a:endParaRPr>
          </a:p>
        </p:txBody>
      </p:sp>
      <p:sp>
        <p:nvSpPr>
          <p:cNvPr id="11" name="คำบรรยายภาพแบบสี่เหลี่ยมมุมมน 10"/>
          <p:cNvSpPr/>
          <p:nvPr/>
        </p:nvSpPr>
        <p:spPr>
          <a:xfrm>
            <a:off x="9399942" y="591223"/>
            <a:ext cx="2045823" cy="951243"/>
          </a:xfrm>
          <a:prstGeom prst="wedgeRoundRectCallout">
            <a:avLst>
              <a:gd name="adj1" fmla="val -283747"/>
              <a:gd name="adj2" fmla="val 337029"/>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a:latin typeface="TH SarabunPSK" panose="020B0500040200020003" pitchFamily="34" charset="-34"/>
                <a:cs typeface="TH SarabunPSK" panose="020B0500040200020003" pitchFamily="34" charset="-34"/>
              </a:rPr>
              <a:t>6,569 data points</a:t>
            </a:r>
            <a:endParaRPr lang="th-TH" sz="2400" b="1"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580150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4DF8D3-C535-4908-A986-23A74324BAD4}"/>
              </a:ext>
            </a:extLst>
          </p:cNvPr>
          <p:cNvSpPr>
            <a:spLocks noGrp="1"/>
          </p:cNvSpPr>
          <p:nvPr>
            <p:ph type="title"/>
          </p:nvPr>
        </p:nvSpPr>
        <p:spPr>
          <a:xfrm>
            <a:off x="541421" y="0"/>
            <a:ext cx="9823030" cy="1596177"/>
          </a:xfrm>
        </p:spPr>
        <p:txBody>
          <a:bodyPr/>
          <a:lstStyle/>
          <a:p>
            <a:r>
              <a:rPr lang="en-US" b="1" dirty="0" smtClean="0">
                <a:latin typeface="TH SarabunPSK" panose="020B0500040200020003" pitchFamily="34" charset="-34"/>
                <a:cs typeface="TH SarabunPSK" panose="020B0500040200020003" pitchFamily="34" charset="-34"/>
              </a:rPr>
              <a:t> Methodology</a:t>
            </a:r>
            <a:endParaRPr lang="th-TH" b="1" dirty="0">
              <a:latin typeface="TH SarabunPSK" panose="020B0500040200020003" pitchFamily="34" charset="-34"/>
              <a:cs typeface="TH SarabunPSK" panose="020B0500040200020003" pitchFamily="34" charset="-34"/>
            </a:endParaRPr>
          </a:p>
        </p:txBody>
      </p:sp>
      <p:sp>
        <p:nvSpPr>
          <p:cNvPr id="8" name="TextBox 7"/>
          <p:cNvSpPr txBox="1"/>
          <p:nvPr/>
        </p:nvSpPr>
        <p:spPr>
          <a:xfrm>
            <a:off x="12764751" y="846693"/>
            <a:ext cx="3228111" cy="369332"/>
          </a:xfrm>
          <a:prstGeom prst="rect">
            <a:avLst/>
          </a:prstGeom>
          <a:solidFill>
            <a:schemeClr val="accent6">
              <a:lumMod val="20000"/>
              <a:lumOff val="80000"/>
            </a:schemeClr>
          </a:solidFill>
          <a:ln>
            <a:solidFill>
              <a:schemeClr val="tx1"/>
            </a:solidFill>
          </a:ln>
        </p:spPr>
        <p:txBody>
          <a:bodyPr wrap="square" rtlCol="0">
            <a:spAutoFit/>
          </a:bodyPr>
          <a:lstStyle/>
          <a:p>
            <a:r>
              <a:rPr lang="th-TH" dirty="0" smtClean="0"/>
              <a:t>ภาพก่อนและหลังการ</a:t>
            </a:r>
            <a:r>
              <a:rPr lang="en-US" dirty="0" smtClean="0"/>
              <a:t> merge</a:t>
            </a:r>
            <a:endParaRPr lang="th-TH" dirty="0"/>
          </a:p>
        </p:txBody>
      </p:sp>
      <p:pic>
        <p:nvPicPr>
          <p:cNvPr id="10" name="รูปภาพ 9"/>
          <p:cNvPicPr>
            <a:picLocks noChangeAspect="1"/>
          </p:cNvPicPr>
          <p:nvPr/>
        </p:nvPicPr>
        <p:blipFill rotWithShape="1">
          <a:blip r:embed="rId3"/>
          <a:srcRect b="5208"/>
          <a:stretch/>
        </p:blipFill>
        <p:spPr>
          <a:xfrm>
            <a:off x="788275" y="1097718"/>
            <a:ext cx="10492546" cy="5591927"/>
          </a:xfrm>
          <a:prstGeom prst="rect">
            <a:avLst/>
          </a:prstGeom>
        </p:spPr>
      </p:pic>
    </p:spTree>
    <p:extLst>
      <p:ext uri="{BB962C8B-B14F-4D97-AF65-F5344CB8AC3E}">
        <p14:creationId xmlns:p14="http://schemas.microsoft.com/office/powerpoint/2010/main" val="2967725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4DF8D3-C535-4908-A986-23A74324BAD4}"/>
              </a:ext>
            </a:extLst>
          </p:cNvPr>
          <p:cNvSpPr>
            <a:spLocks noGrp="1"/>
          </p:cNvSpPr>
          <p:nvPr>
            <p:ph type="title"/>
          </p:nvPr>
        </p:nvSpPr>
        <p:spPr>
          <a:xfrm>
            <a:off x="541421" y="0"/>
            <a:ext cx="9823030" cy="1596177"/>
          </a:xfrm>
        </p:spPr>
        <p:txBody>
          <a:bodyPr/>
          <a:lstStyle/>
          <a:p>
            <a:r>
              <a:rPr lang="en-US" b="1" dirty="0">
                <a:latin typeface="TH SarabunPSK" panose="020B0500040200020003" pitchFamily="34" charset="-34"/>
                <a:cs typeface="TH SarabunPSK" panose="020B0500040200020003" pitchFamily="34" charset="-34"/>
              </a:rPr>
              <a:t> </a:t>
            </a:r>
            <a:r>
              <a:rPr lang="en-US" b="1" dirty="0" smtClean="0">
                <a:latin typeface="TH SarabunPSK" panose="020B0500040200020003" pitchFamily="34" charset="-34"/>
                <a:cs typeface="TH SarabunPSK" panose="020B0500040200020003" pitchFamily="34" charset="-34"/>
              </a:rPr>
              <a:t>Methodology</a:t>
            </a:r>
            <a:endParaRPr lang="th-TH" b="1" dirty="0">
              <a:latin typeface="TH SarabunPSK" panose="020B0500040200020003" pitchFamily="34" charset="-34"/>
              <a:cs typeface="TH SarabunPSK" panose="020B0500040200020003" pitchFamily="34" charset="-34"/>
            </a:endParaRPr>
          </a:p>
        </p:txBody>
      </p:sp>
      <p:pic>
        <p:nvPicPr>
          <p:cNvPr id="6" name="รูปภาพ 5"/>
          <p:cNvPicPr>
            <a:picLocks noChangeAspect="1"/>
          </p:cNvPicPr>
          <p:nvPr/>
        </p:nvPicPr>
        <p:blipFill rotWithShape="1">
          <a:blip r:embed="rId3"/>
          <a:srcRect b="5208"/>
          <a:stretch/>
        </p:blipFill>
        <p:spPr>
          <a:xfrm>
            <a:off x="898634" y="1101834"/>
            <a:ext cx="10573408" cy="5635022"/>
          </a:xfrm>
          <a:prstGeom prst="rect">
            <a:avLst/>
          </a:prstGeom>
        </p:spPr>
      </p:pic>
    </p:spTree>
    <p:extLst>
      <p:ext uri="{BB962C8B-B14F-4D97-AF65-F5344CB8AC3E}">
        <p14:creationId xmlns:p14="http://schemas.microsoft.com/office/powerpoint/2010/main" val="436910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4DF8D3-C535-4908-A986-23A74324BAD4}"/>
              </a:ext>
            </a:extLst>
          </p:cNvPr>
          <p:cNvSpPr>
            <a:spLocks noGrp="1"/>
          </p:cNvSpPr>
          <p:nvPr>
            <p:ph type="title"/>
          </p:nvPr>
        </p:nvSpPr>
        <p:spPr>
          <a:xfrm>
            <a:off x="541421" y="0"/>
            <a:ext cx="9823030" cy="1596177"/>
          </a:xfrm>
        </p:spPr>
        <p:txBody>
          <a:bodyPr/>
          <a:lstStyle/>
          <a:p>
            <a:r>
              <a:rPr lang="en-US" dirty="0">
                <a:latin typeface="TH SarabunPSK" panose="020B0500040200020003" pitchFamily="34" charset="-34"/>
                <a:cs typeface="TH SarabunPSK" panose="020B0500040200020003" pitchFamily="34" charset="-34"/>
              </a:rPr>
              <a:t> </a:t>
            </a:r>
            <a:r>
              <a:rPr lang="en-US" b="1" dirty="0" smtClean="0">
                <a:latin typeface="TH SarabunPSK" panose="020B0500040200020003" pitchFamily="34" charset="-34"/>
                <a:cs typeface="TH SarabunPSK" panose="020B0500040200020003" pitchFamily="34" charset="-34"/>
              </a:rPr>
              <a:t>Methodology (cont’d)</a:t>
            </a:r>
            <a:endParaRPr lang="th-TH" b="1" dirty="0">
              <a:latin typeface="TH SarabunPSK" panose="020B0500040200020003" pitchFamily="34" charset="-34"/>
              <a:cs typeface="TH SarabunPSK" panose="020B0500040200020003" pitchFamily="34" charset="-34"/>
            </a:endParaRPr>
          </a:p>
        </p:txBody>
      </p:sp>
      <p:sp>
        <p:nvSpPr>
          <p:cNvPr id="7" name="กล่องข้อความ 6"/>
          <p:cNvSpPr txBox="1"/>
          <p:nvPr/>
        </p:nvSpPr>
        <p:spPr>
          <a:xfrm>
            <a:off x="2079789" y="1743529"/>
            <a:ext cx="2598057" cy="369332"/>
          </a:xfrm>
          <a:prstGeom prst="rect">
            <a:avLst/>
          </a:prstGeom>
          <a:noFill/>
        </p:spPr>
        <p:txBody>
          <a:bodyPr wrap="square" rtlCol="0">
            <a:spAutoFit/>
          </a:bodyPr>
          <a:lstStyle/>
          <a:p>
            <a:r>
              <a:rPr lang="en-US" dirty="0" smtClean="0"/>
              <a:t>&lt; 20 dB</a:t>
            </a:r>
            <a:endParaRPr lang="th-TH" dirty="0"/>
          </a:p>
        </p:txBody>
      </p:sp>
      <p:sp>
        <p:nvSpPr>
          <p:cNvPr id="9" name="วงรี 8"/>
          <p:cNvSpPr/>
          <p:nvPr/>
        </p:nvSpPr>
        <p:spPr>
          <a:xfrm>
            <a:off x="1095829" y="1642909"/>
            <a:ext cx="493486" cy="46445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วงรี 9"/>
          <p:cNvSpPr/>
          <p:nvPr/>
        </p:nvSpPr>
        <p:spPr>
          <a:xfrm>
            <a:off x="1095829" y="2671180"/>
            <a:ext cx="493486" cy="4644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วงรี 10"/>
          <p:cNvSpPr/>
          <p:nvPr/>
        </p:nvSpPr>
        <p:spPr>
          <a:xfrm>
            <a:off x="1095829" y="3722344"/>
            <a:ext cx="493486" cy="46445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วงรี 11"/>
          <p:cNvSpPr/>
          <p:nvPr/>
        </p:nvSpPr>
        <p:spPr>
          <a:xfrm>
            <a:off x="1095829" y="4755883"/>
            <a:ext cx="493486" cy="4644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วงรี 12"/>
          <p:cNvSpPr/>
          <p:nvPr/>
        </p:nvSpPr>
        <p:spPr>
          <a:xfrm>
            <a:off x="1095829" y="5837578"/>
            <a:ext cx="493486" cy="4644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14" name="วงรี 13"/>
          <p:cNvSpPr/>
          <p:nvPr/>
        </p:nvSpPr>
        <p:spPr>
          <a:xfrm>
            <a:off x="541421" y="6992590"/>
            <a:ext cx="493486" cy="4644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00"/>
              </a:solidFill>
            </a:endParaRPr>
          </a:p>
        </p:txBody>
      </p:sp>
      <p:sp>
        <p:nvSpPr>
          <p:cNvPr id="15" name="กล่องข้อความ 14"/>
          <p:cNvSpPr txBox="1"/>
          <p:nvPr/>
        </p:nvSpPr>
        <p:spPr>
          <a:xfrm>
            <a:off x="2079790" y="2780526"/>
            <a:ext cx="2598057" cy="369332"/>
          </a:xfrm>
          <a:prstGeom prst="rect">
            <a:avLst/>
          </a:prstGeom>
          <a:noFill/>
        </p:spPr>
        <p:txBody>
          <a:bodyPr wrap="square" rtlCol="0">
            <a:spAutoFit/>
          </a:bodyPr>
          <a:lstStyle/>
          <a:p>
            <a:r>
              <a:rPr lang="en-US" dirty="0" smtClean="0"/>
              <a:t>20 – 40 dB</a:t>
            </a:r>
            <a:endParaRPr lang="th-TH" dirty="0"/>
          </a:p>
        </p:txBody>
      </p:sp>
      <p:sp>
        <p:nvSpPr>
          <p:cNvPr id="16" name="กล่องข้อความ 15"/>
          <p:cNvSpPr txBox="1"/>
          <p:nvPr/>
        </p:nvSpPr>
        <p:spPr>
          <a:xfrm>
            <a:off x="2079790" y="3816349"/>
            <a:ext cx="2598057" cy="369332"/>
          </a:xfrm>
          <a:prstGeom prst="rect">
            <a:avLst/>
          </a:prstGeom>
          <a:noFill/>
        </p:spPr>
        <p:txBody>
          <a:bodyPr wrap="square" rtlCol="0">
            <a:spAutoFit/>
          </a:bodyPr>
          <a:lstStyle/>
          <a:p>
            <a:r>
              <a:rPr lang="en-US" dirty="0" smtClean="0"/>
              <a:t>40 – 60 dB</a:t>
            </a:r>
            <a:endParaRPr lang="th-TH" dirty="0"/>
          </a:p>
        </p:txBody>
      </p:sp>
      <p:sp>
        <p:nvSpPr>
          <p:cNvPr id="17" name="กล่องข้อความ 16"/>
          <p:cNvSpPr txBox="1"/>
          <p:nvPr/>
        </p:nvSpPr>
        <p:spPr>
          <a:xfrm>
            <a:off x="2079791" y="4876972"/>
            <a:ext cx="2598057" cy="369332"/>
          </a:xfrm>
          <a:prstGeom prst="rect">
            <a:avLst/>
          </a:prstGeom>
          <a:noFill/>
        </p:spPr>
        <p:txBody>
          <a:bodyPr wrap="square" rtlCol="0">
            <a:spAutoFit/>
          </a:bodyPr>
          <a:lstStyle/>
          <a:p>
            <a:r>
              <a:rPr lang="en-US" dirty="0" smtClean="0"/>
              <a:t>60 – 80 dB</a:t>
            </a:r>
            <a:endParaRPr lang="th-TH" dirty="0"/>
          </a:p>
        </p:txBody>
      </p:sp>
      <p:sp>
        <p:nvSpPr>
          <p:cNvPr id="18" name="กล่องข้อความ 17"/>
          <p:cNvSpPr txBox="1"/>
          <p:nvPr/>
        </p:nvSpPr>
        <p:spPr>
          <a:xfrm>
            <a:off x="2079796" y="5941040"/>
            <a:ext cx="2598057" cy="369332"/>
          </a:xfrm>
          <a:prstGeom prst="rect">
            <a:avLst/>
          </a:prstGeom>
          <a:noFill/>
        </p:spPr>
        <p:txBody>
          <a:bodyPr wrap="square" rtlCol="0">
            <a:spAutoFit/>
          </a:bodyPr>
          <a:lstStyle/>
          <a:p>
            <a:r>
              <a:rPr lang="en-US" dirty="0" smtClean="0"/>
              <a:t>&gt; 85 dB</a:t>
            </a:r>
            <a:endParaRPr lang="th-TH" dirty="0"/>
          </a:p>
        </p:txBody>
      </p:sp>
      <p:sp>
        <p:nvSpPr>
          <p:cNvPr id="19" name="กล่องข้อความ 18"/>
          <p:cNvSpPr txBox="1"/>
          <p:nvPr/>
        </p:nvSpPr>
        <p:spPr>
          <a:xfrm>
            <a:off x="1525382" y="7129310"/>
            <a:ext cx="2598057" cy="369332"/>
          </a:xfrm>
          <a:prstGeom prst="rect">
            <a:avLst/>
          </a:prstGeom>
          <a:noFill/>
        </p:spPr>
        <p:txBody>
          <a:bodyPr wrap="square" rtlCol="0">
            <a:spAutoFit/>
          </a:bodyPr>
          <a:lstStyle/>
          <a:p>
            <a:r>
              <a:rPr lang="en-US" dirty="0" smtClean="0"/>
              <a:t>100 – 250 Values</a:t>
            </a:r>
            <a:endParaRPr lang="th-TH" dirty="0"/>
          </a:p>
        </p:txBody>
      </p:sp>
      <p:sp>
        <p:nvSpPr>
          <p:cNvPr id="20" name="สี่เหลี่ยมผืนผ้า 19"/>
          <p:cNvSpPr/>
          <p:nvPr/>
        </p:nvSpPr>
        <p:spPr>
          <a:xfrm>
            <a:off x="899886" y="5618878"/>
            <a:ext cx="3381828" cy="854606"/>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h-TH" sz="2000"/>
          </a:p>
        </p:txBody>
      </p:sp>
      <p:sp>
        <p:nvSpPr>
          <p:cNvPr id="26" name="กล่องข้อความ 25"/>
          <p:cNvSpPr txBox="1"/>
          <p:nvPr/>
        </p:nvSpPr>
        <p:spPr>
          <a:xfrm>
            <a:off x="5857763" y="5815348"/>
            <a:ext cx="3352800" cy="461665"/>
          </a:xfrm>
          <a:prstGeom prst="rect">
            <a:avLst/>
          </a:prstGeom>
          <a:noFill/>
        </p:spPr>
        <p:txBody>
          <a:bodyPr wrap="square" rtlCol="0">
            <a:spAutoFit/>
          </a:bodyPr>
          <a:lstStyle/>
          <a:p>
            <a:r>
              <a:rPr lang="en-US" sz="2400" b="1" dirty="0" smtClean="0">
                <a:solidFill>
                  <a:srgbClr val="FF0000"/>
                </a:solidFill>
                <a:latin typeface="TH SarabunPSK" panose="020B0500040200020003" pitchFamily="34" charset="-34"/>
                <a:cs typeface="TH SarabunPSK" panose="020B0500040200020003" pitchFamily="34" charset="-34"/>
              </a:rPr>
              <a:t>Risk Point </a:t>
            </a:r>
            <a:r>
              <a:rPr lang="th-TH" sz="2400" b="1" dirty="0" smtClean="0">
                <a:solidFill>
                  <a:srgbClr val="FF0000"/>
                </a:solidFill>
                <a:latin typeface="TH SarabunPSK" panose="020B0500040200020003" pitchFamily="34" charset="-34"/>
                <a:cs typeface="TH SarabunPSK" panose="020B0500040200020003" pitchFamily="34" charset="-34"/>
              </a:rPr>
              <a:t>ที่ต้องการ</a:t>
            </a:r>
            <a:endParaRPr lang="th-TH" sz="2400" b="1" dirty="0">
              <a:solidFill>
                <a:srgbClr val="FF0000"/>
              </a:solidFill>
              <a:latin typeface="TH SarabunPSK" panose="020B0500040200020003" pitchFamily="34" charset="-34"/>
              <a:cs typeface="TH SarabunPSK" panose="020B0500040200020003" pitchFamily="34" charset="-34"/>
            </a:endParaRPr>
          </a:p>
        </p:txBody>
      </p:sp>
      <p:cxnSp>
        <p:nvCxnSpPr>
          <p:cNvPr id="30" name="ตัวเชื่อมต่อตรง 29"/>
          <p:cNvCxnSpPr>
            <a:stCxn id="26" idx="1"/>
            <a:endCxn id="20" idx="3"/>
          </p:cNvCxnSpPr>
          <p:nvPr/>
        </p:nvCxnSpPr>
        <p:spPr>
          <a:xfrm flipH="1">
            <a:off x="4281714" y="6046181"/>
            <a:ext cx="15760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รูปภาพ 20"/>
          <p:cNvPicPr>
            <a:picLocks noChangeAspect="1"/>
          </p:cNvPicPr>
          <p:nvPr/>
        </p:nvPicPr>
        <p:blipFill rotWithShape="1">
          <a:blip r:embed="rId3"/>
          <a:srcRect l="25863" t="21573" r="558" b="9297"/>
          <a:stretch/>
        </p:blipFill>
        <p:spPr>
          <a:xfrm>
            <a:off x="4281714" y="1506110"/>
            <a:ext cx="7031421" cy="3714230"/>
          </a:xfrm>
          <a:prstGeom prst="rect">
            <a:avLst/>
          </a:prstGeom>
        </p:spPr>
      </p:pic>
    </p:spTree>
    <p:extLst>
      <p:ext uri="{BB962C8B-B14F-4D97-AF65-F5344CB8AC3E}">
        <p14:creationId xmlns:p14="http://schemas.microsoft.com/office/powerpoint/2010/main" val="3529395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endParaRPr lang="th-TH" dirty="0"/>
          </a:p>
        </p:txBody>
      </p:sp>
      <p:pic>
        <p:nvPicPr>
          <p:cNvPr id="14" name="ตัวแทนเนื้อหา 13"/>
          <p:cNvPicPr>
            <a:picLocks noGrp="1" noChangeAspect="1"/>
          </p:cNvPicPr>
          <p:nvPr>
            <p:ph idx="1"/>
          </p:nvPr>
        </p:nvPicPr>
        <p:blipFill rotWithShape="1">
          <a:blip r:embed="rId3">
            <a:extLst>
              <a:ext uri="{28A0092B-C50C-407E-A947-70E740481C1C}">
                <a14:useLocalDpi xmlns:a14="http://schemas.microsoft.com/office/drawing/2010/main" val="0"/>
              </a:ext>
            </a:extLst>
          </a:blip>
          <a:srcRect l="18998" t="21800" b="9552"/>
          <a:stretch/>
        </p:blipFill>
        <p:spPr>
          <a:xfrm>
            <a:off x="0" y="0"/>
            <a:ext cx="14409683" cy="6865981"/>
          </a:xfrm>
        </p:spPr>
      </p:pic>
      <p:sp>
        <p:nvSpPr>
          <p:cNvPr id="3" name="คำบรรยายภาพแบบสี่เหลี่ยมมุมมน 2"/>
          <p:cNvSpPr/>
          <p:nvPr/>
        </p:nvSpPr>
        <p:spPr>
          <a:xfrm>
            <a:off x="838200" y="5533500"/>
            <a:ext cx="1545020" cy="736459"/>
          </a:xfrm>
          <a:prstGeom prst="wedgeRoundRectCallout">
            <a:avLst>
              <a:gd name="adj1" fmla="val 35290"/>
              <a:gd name="adj2" fmla="val -417021"/>
              <a:gd name="adj3" fmla="val 16667"/>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th-TH" dirty="0"/>
          </a:p>
        </p:txBody>
      </p:sp>
      <p:sp>
        <p:nvSpPr>
          <p:cNvPr id="11" name="คำบรรยายภาพแบบสี่เหลี่ยมมุมมน 10"/>
          <p:cNvSpPr/>
          <p:nvPr/>
        </p:nvSpPr>
        <p:spPr>
          <a:xfrm>
            <a:off x="2750834" y="5533500"/>
            <a:ext cx="1545020" cy="736459"/>
          </a:xfrm>
          <a:prstGeom prst="wedgeRoundRectCallout">
            <a:avLst>
              <a:gd name="adj1" fmla="val -36138"/>
              <a:gd name="adj2" fmla="val -305704"/>
              <a:gd name="adj3" fmla="val 16667"/>
            </a:avLst>
          </a:prstGeom>
          <a:solidFill>
            <a:srgbClr val="D0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th-TH" dirty="0"/>
          </a:p>
        </p:txBody>
      </p:sp>
      <p:sp>
        <p:nvSpPr>
          <p:cNvPr id="12" name="คำบรรยายภาพแบบสี่เหลี่ยมมุมมน 11"/>
          <p:cNvSpPr/>
          <p:nvPr/>
        </p:nvSpPr>
        <p:spPr>
          <a:xfrm>
            <a:off x="9808780" y="5533499"/>
            <a:ext cx="1545020" cy="736459"/>
          </a:xfrm>
          <a:prstGeom prst="wedgeRoundRectCallout">
            <a:avLst>
              <a:gd name="adj1" fmla="val -190220"/>
              <a:gd name="adj2" fmla="val -25269"/>
              <a:gd name="adj3" fmla="val 16667"/>
            </a:avLst>
          </a:prstGeom>
          <a:solidFill>
            <a:srgbClr val="FFF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th-TH" dirty="0"/>
          </a:p>
        </p:txBody>
      </p:sp>
      <p:sp>
        <p:nvSpPr>
          <p:cNvPr id="13" name="คำบรรยายภาพแบบสี่เหลี่ยมมุมมน 12"/>
          <p:cNvSpPr/>
          <p:nvPr/>
        </p:nvSpPr>
        <p:spPr>
          <a:xfrm>
            <a:off x="10189780" y="3408066"/>
            <a:ext cx="1545020" cy="736459"/>
          </a:xfrm>
          <a:prstGeom prst="wedgeRoundRectCallout">
            <a:avLst>
              <a:gd name="adj1" fmla="val -103485"/>
              <a:gd name="adj2" fmla="val -46677"/>
              <a:gd name="adj3" fmla="val 16667"/>
            </a:avLst>
          </a:prstGeom>
          <a:solidFill>
            <a:srgbClr val="D0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th-TH" dirty="0"/>
          </a:p>
        </p:txBody>
      </p:sp>
      <p:sp>
        <p:nvSpPr>
          <p:cNvPr id="21" name="คำบรรยายภาพแบบสี่เหลี่ยมมุมมน 20"/>
          <p:cNvSpPr/>
          <p:nvPr/>
        </p:nvSpPr>
        <p:spPr>
          <a:xfrm>
            <a:off x="428296" y="136936"/>
            <a:ext cx="1545020" cy="736459"/>
          </a:xfrm>
          <a:prstGeom prst="wedgeRoundRectCallout">
            <a:avLst>
              <a:gd name="adj1" fmla="val 166923"/>
              <a:gd name="adj2" fmla="val 165255"/>
              <a:gd name="adj3" fmla="val 16667"/>
            </a:avLst>
          </a:prstGeom>
          <a:solidFill>
            <a:srgbClr val="8DC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th-TH" dirty="0"/>
          </a:p>
        </p:txBody>
      </p:sp>
      <p:sp>
        <p:nvSpPr>
          <p:cNvPr id="22" name="คำบรรยายภาพแบบสี่เหลี่ยมมุมมน 21"/>
          <p:cNvSpPr/>
          <p:nvPr/>
        </p:nvSpPr>
        <p:spPr>
          <a:xfrm>
            <a:off x="9808780" y="2233570"/>
            <a:ext cx="1545020" cy="736459"/>
          </a:xfrm>
          <a:prstGeom prst="wedgeRoundRectCallout">
            <a:avLst>
              <a:gd name="adj1" fmla="val -53485"/>
              <a:gd name="adj2" fmla="val -282156"/>
              <a:gd name="adj3" fmla="val 16667"/>
            </a:avLst>
          </a:prstGeom>
          <a:solidFill>
            <a:schemeClr val="tx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th-TH" dirty="0"/>
          </a:p>
        </p:txBody>
      </p:sp>
    </p:spTree>
    <p:extLst>
      <p:ext uri="{BB962C8B-B14F-4D97-AF65-F5344CB8AC3E}">
        <p14:creationId xmlns:p14="http://schemas.microsoft.com/office/powerpoint/2010/main" val="3057759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TotalTime>
  <Words>675</Words>
  <Application>Microsoft Office PowerPoint</Application>
  <PresentationFormat>แบบจอกว้าง</PresentationFormat>
  <Paragraphs>86</Paragraphs>
  <Slides>12</Slides>
  <Notes>11</Notes>
  <HiddenSlides>0</HiddenSlides>
  <MMClips>0</MMClips>
  <ScaleCrop>false</ScaleCrop>
  <HeadingPairs>
    <vt:vector size="6" baseType="variant">
      <vt:variant>
        <vt:lpstr>ฟอนต์ที่ถูกใช้</vt:lpstr>
      </vt:variant>
      <vt:variant>
        <vt:i4>6</vt:i4>
      </vt:variant>
      <vt:variant>
        <vt:lpstr>ธีม</vt:lpstr>
      </vt:variant>
      <vt:variant>
        <vt:i4>1</vt:i4>
      </vt:variant>
      <vt:variant>
        <vt:lpstr>ชื่อเรื่องสไลด์</vt:lpstr>
      </vt:variant>
      <vt:variant>
        <vt:i4>12</vt:i4>
      </vt:variant>
    </vt:vector>
  </HeadingPairs>
  <TitlesOfParts>
    <vt:vector size="19" baseType="lpstr">
      <vt:lpstr>Angsana New</vt:lpstr>
      <vt:lpstr>Arial</vt:lpstr>
      <vt:lpstr>Calibri</vt:lpstr>
      <vt:lpstr>Calibri Light</vt:lpstr>
      <vt:lpstr>Cordia New</vt:lpstr>
      <vt:lpstr>TH SarabunPSK</vt:lpstr>
      <vt:lpstr>ธีมของ Office</vt:lpstr>
      <vt:lpstr>DETERMINATION OF NOISE POLLUTION RISK POINTS USING GIS TECHNIQUES  Mr. Damrongsak chatkul Mr. Thanawat preechachot Mr. Somchai chumsai  KISTI IOT DATA HACKATHON Nov. 16 – 22, 2017 SAINT HOUSE, JEJU  </vt:lpstr>
      <vt:lpstr>Introduction</vt:lpstr>
      <vt:lpstr>Objectives</vt:lpstr>
      <vt:lpstr>Tools and data</vt:lpstr>
      <vt:lpstr> Methodology</vt:lpstr>
      <vt:lpstr> Methodology</vt:lpstr>
      <vt:lpstr> Methodology</vt:lpstr>
      <vt:lpstr> Methodology (cont’d)</vt:lpstr>
      <vt:lpstr>งานนำเสนอ PowerPoint</vt:lpstr>
      <vt:lpstr>งานนำเสนอ PowerPoint</vt:lpstr>
      <vt:lpstr>Discussion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Risk Area Noise Pollution  Introduction</dc:title>
  <dc:creator>Sommiiz</dc:creator>
  <cp:lastModifiedBy>HoMe UsE</cp:lastModifiedBy>
  <cp:revision>130</cp:revision>
  <dcterms:created xsi:type="dcterms:W3CDTF">2017-11-19T12:00:53Z</dcterms:created>
  <dcterms:modified xsi:type="dcterms:W3CDTF">2017-11-20T16:43:08Z</dcterms:modified>
</cp:coreProperties>
</file>